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0"/>
  </p:notesMasterIdLst>
  <p:handoutMasterIdLst>
    <p:handoutMasterId r:id="rId41"/>
  </p:handoutMasterIdLst>
  <p:sldIdLst>
    <p:sldId id="256" r:id="rId2"/>
    <p:sldId id="399" r:id="rId3"/>
    <p:sldId id="311" r:id="rId4"/>
    <p:sldId id="263" r:id="rId5"/>
    <p:sldId id="335" r:id="rId6"/>
    <p:sldId id="396" r:id="rId7"/>
    <p:sldId id="397" r:id="rId8"/>
    <p:sldId id="398" r:id="rId9"/>
    <p:sldId id="400" r:id="rId10"/>
    <p:sldId id="401" r:id="rId11"/>
    <p:sldId id="402" r:id="rId12"/>
    <p:sldId id="403" r:id="rId13"/>
    <p:sldId id="404" r:id="rId14"/>
    <p:sldId id="405" r:id="rId15"/>
    <p:sldId id="406" r:id="rId16"/>
    <p:sldId id="407" r:id="rId17"/>
    <p:sldId id="408" r:id="rId18"/>
    <p:sldId id="419" r:id="rId19"/>
    <p:sldId id="409" r:id="rId20"/>
    <p:sldId id="420" r:id="rId21"/>
    <p:sldId id="421" r:id="rId22"/>
    <p:sldId id="422" r:id="rId23"/>
    <p:sldId id="410" r:id="rId24"/>
    <p:sldId id="423" r:id="rId25"/>
    <p:sldId id="424" r:id="rId26"/>
    <p:sldId id="425" r:id="rId27"/>
    <p:sldId id="411" r:id="rId28"/>
    <p:sldId id="426" r:id="rId29"/>
    <p:sldId id="427" r:id="rId30"/>
    <p:sldId id="428" r:id="rId31"/>
    <p:sldId id="429" r:id="rId32"/>
    <p:sldId id="430" r:id="rId33"/>
    <p:sldId id="431" r:id="rId34"/>
    <p:sldId id="432" r:id="rId35"/>
    <p:sldId id="433" r:id="rId36"/>
    <p:sldId id="435" r:id="rId37"/>
    <p:sldId id="418" r:id="rId38"/>
    <p:sldId id="436" r:id="rId39"/>
  </p:sldIdLst>
  <p:sldSz cx="9144000" cy="6858000" type="screen4x3"/>
  <p:notesSz cx="6735763" cy="9866313"/>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EE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88621" autoAdjust="0"/>
  </p:normalViewPr>
  <p:slideViewPr>
    <p:cSldViewPr>
      <p:cViewPr varScale="1">
        <p:scale>
          <a:sx n="105" d="100"/>
          <a:sy n="105" d="100"/>
        </p:scale>
        <p:origin x="-1812" y="-78"/>
      </p:cViewPr>
      <p:guideLst>
        <p:guide orient="horz" pos="2160"/>
        <p:guide pos="2880"/>
      </p:guideLst>
    </p:cSldViewPr>
  </p:slideViewPr>
  <p:notesTextViewPr>
    <p:cViewPr>
      <p:scale>
        <a:sx n="100" d="100"/>
        <a:sy n="100" d="100"/>
      </p:scale>
      <p:origin x="0" y="0"/>
    </p:cViewPr>
  </p:notesTextViewPr>
  <p:sorterViewPr>
    <p:cViewPr>
      <p:scale>
        <a:sx n="87" d="100"/>
        <a:sy n="87"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739" cy="493868"/>
          </a:xfrm>
          <a:prstGeom prst="rect">
            <a:avLst/>
          </a:prstGeom>
        </p:spPr>
        <p:txBody>
          <a:bodyPr vert="horz" lIns="90717" tIns="45357" rIns="90717" bIns="45357" rtlCol="0"/>
          <a:lstStyle>
            <a:lvl1pPr algn="l" fontAlgn="auto">
              <a:spcBef>
                <a:spcPts val="0"/>
              </a:spcBef>
              <a:spcAft>
                <a:spcPts val="0"/>
              </a:spcAft>
              <a:defRPr sz="1200">
                <a:latin typeface="+mn-lt"/>
              </a:defRPr>
            </a:lvl1pPr>
          </a:lstStyle>
          <a:p>
            <a:pPr>
              <a:defRPr/>
            </a:pPr>
            <a:endParaRPr lang="en-AU"/>
          </a:p>
        </p:txBody>
      </p:sp>
      <p:sp>
        <p:nvSpPr>
          <p:cNvPr id="3" name="Date Placeholder 2"/>
          <p:cNvSpPr>
            <a:spLocks noGrp="1"/>
          </p:cNvSpPr>
          <p:nvPr>
            <p:ph type="dt" sz="quarter" idx="1"/>
          </p:nvPr>
        </p:nvSpPr>
        <p:spPr>
          <a:xfrm>
            <a:off x="3814421" y="0"/>
            <a:ext cx="2919738" cy="493868"/>
          </a:xfrm>
          <a:prstGeom prst="rect">
            <a:avLst/>
          </a:prstGeom>
        </p:spPr>
        <p:txBody>
          <a:bodyPr vert="horz" lIns="90717" tIns="45357" rIns="90717" bIns="45357" rtlCol="0"/>
          <a:lstStyle>
            <a:lvl1pPr algn="r" fontAlgn="auto">
              <a:spcBef>
                <a:spcPts val="0"/>
              </a:spcBef>
              <a:spcAft>
                <a:spcPts val="0"/>
              </a:spcAft>
              <a:defRPr sz="1200">
                <a:latin typeface="+mn-lt"/>
              </a:defRPr>
            </a:lvl1pPr>
          </a:lstStyle>
          <a:p>
            <a:pPr>
              <a:defRPr/>
            </a:pPr>
            <a:fld id="{C61BBBCF-FCCC-4ECD-9222-8DACC8790BC4}" type="datetimeFigureOut">
              <a:rPr lang="en-US"/>
              <a:pPr>
                <a:defRPr/>
              </a:pPr>
              <a:t>8/31/2011</a:t>
            </a:fld>
            <a:endParaRPr lang="en-AU"/>
          </a:p>
        </p:txBody>
      </p:sp>
      <p:sp>
        <p:nvSpPr>
          <p:cNvPr id="4" name="Footer Placeholder 3"/>
          <p:cNvSpPr>
            <a:spLocks noGrp="1"/>
          </p:cNvSpPr>
          <p:nvPr>
            <p:ph type="ftr" sz="quarter" idx="2"/>
          </p:nvPr>
        </p:nvSpPr>
        <p:spPr>
          <a:xfrm>
            <a:off x="0" y="9370868"/>
            <a:ext cx="2919739" cy="493867"/>
          </a:xfrm>
          <a:prstGeom prst="rect">
            <a:avLst/>
          </a:prstGeom>
        </p:spPr>
        <p:txBody>
          <a:bodyPr vert="horz" lIns="90717" tIns="45357" rIns="90717" bIns="45357" rtlCol="0" anchor="b"/>
          <a:lstStyle>
            <a:lvl1pPr algn="l" fontAlgn="auto">
              <a:spcBef>
                <a:spcPts val="0"/>
              </a:spcBef>
              <a:spcAft>
                <a:spcPts val="0"/>
              </a:spcAft>
              <a:defRPr sz="1200">
                <a:latin typeface="+mn-lt"/>
              </a:defRPr>
            </a:lvl1pPr>
          </a:lstStyle>
          <a:p>
            <a:pPr>
              <a:defRPr/>
            </a:pPr>
            <a:endParaRPr lang="en-AU"/>
          </a:p>
        </p:txBody>
      </p:sp>
      <p:sp>
        <p:nvSpPr>
          <p:cNvPr id="5" name="Slide Number Placeholder 4"/>
          <p:cNvSpPr>
            <a:spLocks noGrp="1"/>
          </p:cNvSpPr>
          <p:nvPr>
            <p:ph type="sldNum" sz="quarter" idx="3"/>
          </p:nvPr>
        </p:nvSpPr>
        <p:spPr>
          <a:xfrm>
            <a:off x="3814421" y="9370868"/>
            <a:ext cx="2919738" cy="493867"/>
          </a:xfrm>
          <a:prstGeom prst="rect">
            <a:avLst/>
          </a:prstGeom>
        </p:spPr>
        <p:txBody>
          <a:bodyPr vert="horz" lIns="90717" tIns="45357" rIns="90717" bIns="45357" rtlCol="0" anchor="b"/>
          <a:lstStyle>
            <a:lvl1pPr algn="r" fontAlgn="auto">
              <a:spcBef>
                <a:spcPts val="0"/>
              </a:spcBef>
              <a:spcAft>
                <a:spcPts val="0"/>
              </a:spcAft>
              <a:defRPr sz="1200">
                <a:latin typeface="+mn-lt"/>
              </a:defRPr>
            </a:lvl1pPr>
          </a:lstStyle>
          <a:p>
            <a:pPr>
              <a:defRPr/>
            </a:pPr>
            <a:fld id="{57E19FCD-CF40-4FE6-9291-6ABCED798605}" type="slidenum">
              <a:rPr lang="en-AU"/>
              <a:pPr>
                <a:defRPr/>
              </a:pPr>
              <a:t>‹#›</a:t>
            </a:fld>
            <a:endParaRPr lang="en-AU"/>
          </a:p>
        </p:txBody>
      </p:sp>
    </p:spTree>
    <p:extLst>
      <p:ext uri="{BB962C8B-B14F-4D97-AF65-F5344CB8AC3E}">
        <p14:creationId xmlns:p14="http://schemas.microsoft.com/office/powerpoint/2010/main" val="1787847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136" cy="493868"/>
          </a:xfrm>
          <a:prstGeom prst="rect">
            <a:avLst/>
          </a:prstGeom>
        </p:spPr>
        <p:txBody>
          <a:bodyPr vert="horz" lIns="90717" tIns="45357" rIns="90717" bIns="45357" rtlCol="0"/>
          <a:lstStyle>
            <a:lvl1pPr algn="l" fontAlgn="auto">
              <a:spcBef>
                <a:spcPts val="0"/>
              </a:spcBef>
              <a:spcAft>
                <a:spcPts val="0"/>
              </a:spcAft>
              <a:defRPr sz="1200">
                <a:latin typeface="+mn-lt"/>
              </a:defRPr>
            </a:lvl1pPr>
          </a:lstStyle>
          <a:p>
            <a:pPr>
              <a:defRPr/>
            </a:pPr>
            <a:endParaRPr lang="en-AU"/>
          </a:p>
        </p:txBody>
      </p:sp>
      <p:sp>
        <p:nvSpPr>
          <p:cNvPr id="3" name="Date Placeholder 2"/>
          <p:cNvSpPr>
            <a:spLocks noGrp="1"/>
          </p:cNvSpPr>
          <p:nvPr>
            <p:ph type="dt" idx="1"/>
          </p:nvPr>
        </p:nvSpPr>
        <p:spPr>
          <a:xfrm>
            <a:off x="3816023" y="0"/>
            <a:ext cx="2918136" cy="493868"/>
          </a:xfrm>
          <a:prstGeom prst="rect">
            <a:avLst/>
          </a:prstGeom>
        </p:spPr>
        <p:txBody>
          <a:bodyPr vert="horz" lIns="90717" tIns="45357" rIns="90717" bIns="45357" rtlCol="0"/>
          <a:lstStyle>
            <a:lvl1pPr algn="r" fontAlgn="auto">
              <a:spcBef>
                <a:spcPts val="0"/>
              </a:spcBef>
              <a:spcAft>
                <a:spcPts val="0"/>
              </a:spcAft>
              <a:defRPr sz="1200">
                <a:latin typeface="+mn-lt"/>
              </a:defRPr>
            </a:lvl1pPr>
          </a:lstStyle>
          <a:p>
            <a:pPr>
              <a:defRPr/>
            </a:pPr>
            <a:fld id="{00DE45CA-0D21-4818-B84C-8F555BCBAB1C}" type="datetimeFigureOut">
              <a:rPr lang="en-US"/>
              <a:pPr>
                <a:defRPr/>
              </a:pPr>
              <a:t>8/31/2011</a:t>
            </a:fld>
            <a:endParaRPr lang="en-AU"/>
          </a:p>
        </p:txBody>
      </p:sp>
      <p:sp>
        <p:nvSpPr>
          <p:cNvPr id="4" name="Slide Image Placeholder 3"/>
          <p:cNvSpPr>
            <a:spLocks noGrp="1" noRot="1" noChangeAspect="1"/>
          </p:cNvSpPr>
          <p:nvPr>
            <p:ph type="sldImg" idx="2"/>
          </p:nvPr>
        </p:nvSpPr>
        <p:spPr>
          <a:xfrm>
            <a:off x="900113" y="739775"/>
            <a:ext cx="4935537" cy="3700463"/>
          </a:xfrm>
          <a:prstGeom prst="rect">
            <a:avLst/>
          </a:prstGeom>
          <a:noFill/>
          <a:ln w="12700">
            <a:solidFill>
              <a:prstClr val="black"/>
            </a:solidFill>
          </a:ln>
        </p:spPr>
        <p:txBody>
          <a:bodyPr vert="horz" lIns="90717" tIns="45357" rIns="90717" bIns="45357" rtlCol="0" anchor="ctr"/>
          <a:lstStyle/>
          <a:p>
            <a:pPr lvl="0"/>
            <a:endParaRPr lang="en-AU" noProof="0"/>
          </a:p>
        </p:txBody>
      </p:sp>
      <p:sp>
        <p:nvSpPr>
          <p:cNvPr id="5" name="Notes Placeholder 4"/>
          <p:cNvSpPr>
            <a:spLocks noGrp="1"/>
          </p:cNvSpPr>
          <p:nvPr>
            <p:ph type="body" sz="quarter" idx="3"/>
          </p:nvPr>
        </p:nvSpPr>
        <p:spPr>
          <a:xfrm>
            <a:off x="673416" y="4686223"/>
            <a:ext cx="5388931" cy="4440077"/>
          </a:xfrm>
          <a:prstGeom prst="rect">
            <a:avLst/>
          </a:prstGeom>
        </p:spPr>
        <p:txBody>
          <a:bodyPr vert="horz" lIns="90717" tIns="45357" rIns="90717" bIns="45357"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a:p>
        </p:txBody>
      </p:sp>
      <p:sp>
        <p:nvSpPr>
          <p:cNvPr id="6" name="Footer Placeholder 5"/>
          <p:cNvSpPr>
            <a:spLocks noGrp="1"/>
          </p:cNvSpPr>
          <p:nvPr>
            <p:ph type="ftr" sz="quarter" idx="4"/>
          </p:nvPr>
        </p:nvSpPr>
        <p:spPr>
          <a:xfrm>
            <a:off x="0" y="9370868"/>
            <a:ext cx="2918136" cy="493867"/>
          </a:xfrm>
          <a:prstGeom prst="rect">
            <a:avLst/>
          </a:prstGeom>
        </p:spPr>
        <p:txBody>
          <a:bodyPr vert="horz" lIns="90717" tIns="45357" rIns="90717" bIns="45357" rtlCol="0" anchor="b"/>
          <a:lstStyle>
            <a:lvl1pPr algn="l" fontAlgn="auto">
              <a:spcBef>
                <a:spcPts val="0"/>
              </a:spcBef>
              <a:spcAft>
                <a:spcPts val="0"/>
              </a:spcAft>
              <a:defRPr sz="1200">
                <a:latin typeface="+mn-lt"/>
              </a:defRPr>
            </a:lvl1pPr>
          </a:lstStyle>
          <a:p>
            <a:pPr>
              <a:defRPr/>
            </a:pPr>
            <a:endParaRPr lang="en-AU"/>
          </a:p>
        </p:txBody>
      </p:sp>
      <p:sp>
        <p:nvSpPr>
          <p:cNvPr id="7" name="Slide Number Placeholder 6"/>
          <p:cNvSpPr>
            <a:spLocks noGrp="1"/>
          </p:cNvSpPr>
          <p:nvPr>
            <p:ph type="sldNum" sz="quarter" idx="5"/>
          </p:nvPr>
        </p:nvSpPr>
        <p:spPr>
          <a:xfrm>
            <a:off x="3816023" y="9370868"/>
            <a:ext cx="2918136" cy="493867"/>
          </a:xfrm>
          <a:prstGeom prst="rect">
            <a:avLst/>
          </a:prstGeom>
        </p:spPr>
        <p:txBody>
          <a:bodyPr vert="horz" lIns="90717" tIns="45357" rIns="90717" bIns="45357" rtlCol="0" anchor="b"/>
          <a:lstStyle>
            <a:lvl1pPr algn="r" fontAlgn="auto">
              <a:spcBef>
                <a:spcPts val="0"/>
              </a:spcBef>
              <a:spcAft>
                <a:spcPts val="0"/>
              </a:spcAft>
              <a:defRPr sz="1200">
                <a:latin typeface="+mn-lt"/>
              </a:defRPr>
            </a:lvl1pPr>
          </a:lstStyle>
          <a:p>
            <a:pPr>
              <a:defRPr/>
            </a:pPr>
            <a:fld id="{79EDE3B5-2F81-4BA5-87FB-28CA228BFD18}" type="slidenum">
              <a:rPr lang="en-AU"/>
              <a:pPr>
                <a:defRPr/>
              </a:pPr>
              <a:t>‹#›</a:t>
            </a:fld>
            <a:endParaRPr lang="en-AU"/>
          </a:p>
        </p:txBody>
      </p:sp>
    </p:spTree>
    <p:extLst>
      <p:ext uri="{BB962C8B-B14F-4D97-AF65-F5344CB8AC3E}">
        <p14:creationId xmlns:p14="http://schemas.microsoft.com/office/powerpoint/2010/main" val="11635999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r>
              <a:rPr lang="en-AU" dirty="0" smtClean="0"/>
              <a:t>NB presentation is 23 minutes</a:t>
            </a:r>
            <a:endParaRPr lang="en-AU" dirty="0"/>
          </a:p>
        </p:txBody>
      </p:sp>
      <p:sp>
        <p:nvSpPr>
          <p:cNvPr id="686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BCE875A-BA91-4B7D-9054-4B58371DAEDF}" type="slidenum">
              <a:rPr lang="en-AU" smtClean="0"/>
              <a:pPr fontAlgn="base">
                <a:spcBef>
                  <a:spcPct val="0"/>
                </a:spcBef>
                <a:spcAft>
                  <a:spcPct val="0"/>
                </a:spcAft>
                <a:defRPr/>
              </a:pPr>
              <a:t>1</a:t>
            </a:fld>
            <a:endParaRPr lang="en-A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This is where services were better developed.</a:t>
            </a:r>
            <a:r>
              <a:rPr lang="en-AU" baseline="0" dirty="0" smtClean="0"/>
              <a:t> This example was particularly complex multi-stakeholder evaluation where the client was early in thinking about the evaluation</a:t>
            </a:r>
            <a:endParaRPr lang="en-AU" dirty="0"/>
          </a:p>
        </p:txBody>
      </p:sp>
      <p:sp>
        <p:nvSpPr>
          <p:cNvPr id="4" name="Slide Number Placeholder 3"/>
          <p:cNvSpPr>
            <a:spLocks noGrp="1"/>
          </p:cNvSpPr>
          <p:nvPr>
            <p:ph type="sldNum" sz="quarter" idx="10"/>
          </p:nvPr>
        </p:nvSpPr>
        <p:spPr/>
        <p:txBody>
          <a:bodyPr/>
          <a:lstStyle/>
          <a:p>
            <a:pPr>
              <a:defRPr/>
            </a:pPr>
            <a:fld id="{79EDE3B5-2F81-4BA5-87FB-28CA228BFD18}" type="slidenum">
              <a:rPr lang="en-AU" smtClean="0"/>
              <a:pPr>
                <a:defRPr/>
              </a:pPr>
              <a:t>26</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Despite</a:t>
            </a:r>
            <a:r>
              <a:rPr lang="en-AU" baseline="0" dirty="0" smtClean="0"/>
              <a:t> the differences between the cases, common issues emerged...</a:t>
            </a:r>
            <a:endParaRPr lang="en-AU" dirty="0"/>
          </a:p>
        </p:txBody>
      </p:sp>
      <p:sp>
        <p:nvSpPr>
          <p:cNvPr id="4" name="Slide Number Placeholder 3"/>
          <p:cNvSpPr>
            <a:spLocks noGrp="1"/>
          </p:cNvSpPr>
          <p:nvPr>
            <p:ph type="sldNum" sz="quarter" idx="10"/>
          </p:nvPr>
        </p:nvSpPr>
        <p:spPr/>
        <p:txBody>
          <a:bodyPr/>
          <a:lstStyle/>
          <a:p>
            <a:pPr>
              <a:defRPr/>
            </a:pPr>
            <a:fld id="{79EDE3B5-2F81-4BA5-87FB-28CA228BFD18}" type="slidenum">
              <a:rPr lang="en-AU" smtClean="0"/>
              <a:pPr>
                <a:defRPr/>
              </a:pPr>
              <a:t>30</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sz="1200" dirty="0" smtClean="0">
                <a:latin typeface="Arial" pitchFamily="34" charset="0"/>
                <a:cs typeface="Arial" pitchFamily="34" charset="0"/>
              </a:rPr>
              <a:t>whether seeking innovative evaluation ideas, determining how to integrate all components or parts of their program into a broad evaluation, or providing a road map of how to commission an evaluation</a:t>
            </a:r>
            <a:endParaRPr lang="en-AU" dirty="0"/>
          </a:p>
        </p:txBody>
      </p:sp>
      <p:sp>
        <p:nvSpPr>
          <p:cNvPr id="4" name="Slide Number Placeholder 3"/>
          <p:cNvSpPr>
            <a:spLocks noGrp="1"/>
          </p:cNvSpPr>
          <p:nvPr>
            <p:ph type="sldNum" sz="quarter" idx="10"/>
          </p:nvPr>
        </p:nvSpPr>
        <p:spPr/>
        <p:txBody>
          <a:bodyPr/>
          <a:lstStyle/>
          <a:p>
            <a:pPr>
              <a:defRPr/>
            </a:pPr>
            <a:fld id="{79EDE3B5-2F81-4BA5-87FB-28CA228BFD18}" type="slidenum">
              <a:rPr lang="en-AU" smtClean="0"/>
              <a:pPr>
                <a:defRPr/>
              </a:pPr>
              <a:t>31</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07633">
              <a:buFont typeface="Arial" pitchFamily="34" charset="0"/>
              <a:buChar char="•"/>
              <a:defRPr/>
            </a:pPr>
            <a:r>
              <a:rPr lang="en-AU" dirty="0" smtClean="0"/>
              <a:t> Assistance with writing the evaluation briefs in an appropriate format and language for policy – particularly</a:t>
            </a:r>
            <a:r>
              <a:rPr lang="en-AU" baseline="0" dirty="0" smtClean="0"/>
              <a:t> important for one knowledge broker: </a:t>
            </a:r>
            <a:r>
              <a:rPr lang="en-AU" dirty="0" smtClean="0"/>
              <a:t>Coming from a purely research perspective- there are some aspects that she would focus on and others that she would miss completely because the format or framework around it is different for researchers than for a policy maker. Example? She would dive quite quickly into  what the actual evaluation would involve and examples aims and methods you could use [ in an evaluation]- obviously that is something that they would need. But before that they tend to need information about the program- framing, context, overview. That is,  she writes to the technical aspects of the evaluation , as what she would naturally do as a researcher,  but in-house knowledge brokering taught her the need to frame that advice in a way that is appropriate for a policy audience around the aims and scope of the evaluation. </a:t>
            </a:r>
          </a:p>
          <a:p>
            <a:pPr defTabSz="907633">
              <a:defRPr/>
            </a:pPr>
            <a:endParaRPr lang="en-AU" dirty="0" smtClean="0"/>
          </a:p>
          <a:p>
            <a:pPr defTabSz="907633">
              <a:buFont typeface="Arial" pitchFamily="34" charset="0"/>
              <a:buChar char="•"/>
              <a:defRPr/>
            </a:pPr>
            <a:r>
              <a:rPr lang="en-AU" dirty="0" smtClean="0"/>
              <a:t> Although experience responding to tender documents, has never been involved with preparation of one. </a:t>
            </a:r>
            <a:r>
              <a:rPr lang="en-AU" dirty="0" err="1" smtClean="0"/>
              <a:t>Ie</a:t>
            </a:r>
            <a:r>
              <a:rPr lang="en-AU" baseline="0" dirty="0" smtClean="0"/>
              <a:t> </a:t>
            </a:r>
            <a:r>
              <a:rPr lang="en-AU" dirty="0" smtClean="0"/>
              <a:t>The other issue that cropped up for her was determining the information the policy clients specifically  required for tender document- that’s something that she’s seen but  a kind of document never had to create for her self- so there is kinds of information that don’t spring to mind for her but is needed for the client.</a:t>
            </a:r>
          </a:p>
        </p:txBody>
      </p:sp>
      <p:sp>
        <p:nvSpPr>
          <p:cNvPr id="4" name="Slide Number Placeholder 3"/>
          <p:cNvSpPr>
            <a:spLocks noGrp="1"/>
          </p:cNvSpPr>
          <p:nvPr>
            <p:ph type="sldNum" sz="quarter" idx="10"/>
          </p:nvPr>
        </p:nvSpPr>
        <p:spPr/>
        <p:txBody>
          <a:bodyPr/>
          <a:lstStyle/>
          <a:p>
            <a:pPr>
              <a:defRPr/>
            </a:pPr>
            <a:fld id="{79EDE3B5-2F81-4BA5-87FB-28CA228BFD18}" type="slidenum">
              <a:rPr lang="en-AU" smtClean="0"/>
              <a:pPr>
                <a:defRPr/>
              </a:pPr>
              <a:t>32</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07633">
              <a:defRPr/>
            </a:pPr>
            <a:r>
              <a:rPr lang="en-AU" dirty="0" smtClean="0">
                <a:latin typeface="Arial" pitchFamily="34" charset="0"/>
                <a:cs typeface="Arial" pitchFamily="34" charset="0"/>
              </a:rPr>
              <a:t>One knowledge broker suggested that there is a need to find a way to help policy makers to understand the robustness of prospective evaluations.</a:t>
            </a:r>
          </a:p>
          <a:p>
            <a:pPr defTabSz="907633">
              <a:defRPr/>
            </a:pPr>
            <a:endParaRPr lang="en-AU" dirty="0" smtClean="0">
              <a:latin typeface="Arial" pitchFamily="34" charset="0"/>
              <a:cs typeface="Arial" pitchFamily="34" charset="0"/>
            </a:endParaRPr>
          </a:p>
          <a:p>
            <a:pPr defTabSz="907633">
              <a:defRPr/>
            </a:pPr>
            <a:r>
              <a:rPr lang="en-AU" dirty="0" smtClean="0">
                <a:latin typeface="Arial" pitchFamily="34" charset="0"/>
                <a:cs typeface="Arial" pitchFamily="34" charset="0"/>
              </a:rPr>
              <a:t>Trust</a:t>
            </a:r>
            <a:r>
              <a:rPr lang="en-AU" baseline="0" dirty="0" smtClean="0">
                <a:latin typeface="Arial" pitchFamily="34" charset="0"/>
                <a:cs typeface="Arial" pitchFamily="34" charset="0"/>
              </a:rPr>
              <a:t> – is there a subtext to the evaluation that should be put on the table.</a:t>
            </a:r>
            <a:endParaRPr lang="en-AU"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79EDE3B5-2F81-4BA5-87FB-28CA228BFD18}" type="slidenum">
              <a:rPr lang="en-AU" smtClean="0"/>
              <a:pPr>
                <a:defRPr/>
              </a:pPr>
              <a:t>35</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There must be trust between the</a:t>
            </a:r>
            <a:r>
              <a:rPr lang="en-AU" baseline="0" dirty="0" smtClean="0"/>
              <a:t> policy makers, the institute and researchers. Any subtext of the evaluation needs to taken into consideration.  </a:t>
            </a:r>
            <a:endParaRPr lang="en-US" dirty="0"/>
          </a:p>
        </p:txBody>
      </p:sp>
      <p:sp>
        <p:nvSpPr>
          <p:cNvPr id="4" name="Slide Number Placeholder 3"/>
          <p:cNvSpPr>
            <a:spLocks noGrp="1"/>
          </p:cNvSpPr>
          <p:nvPr>
            <p:ph type="sldNum" sz="quarter" idx="10"/>
          </p:nvPr>
        </p:nvSpPr>
        <p:spPr/>
        <p:txBody>
          <a:bodyPr/>
          <a:lstStyle/>
          <a:p>
            <a:pPr>
              <a:defRPr/>
            </a:pPr>
            <a:fld id="{79EDE3B5-2F81-4BA5-87FB-28CA228BFD18}" type="slidenum">
              <a:rPr lang="en-AU" smtClean="0"/>
              <a:pPr>
                <a:defRPr/>
              </a:pPr>
              <a:t>36</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AU" dirty="0" smtClean="0"/>
          </a:p>
        </p:txBody>
      </p:sp>
      <p:sp>
        <p:nvSpPr>
          <p:cNvPr id="696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DC2C9DA-9F60-4B07-B9A0-25EF9A026BD6}" type="slidenum">
              <a:rPr lang="en-AU" smtClean="0"/>
              <a:pPr fontAlgn="base">
                <a:spcBef>
                  <a:spcPct val="0"/>
                </a:spcBef>
                <a:spcAft>
                  <a:spcPct val="0"/>
                </a:spcAft>
                <a:defRPr/>
              </a:pPr>
              <a:t>3</a:t>
            </a:fld>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AU" dirty="0" smtClean="0"/>
              <a:t>The quote does</a:t>
            </a:r>
            <a:r>
              <a:rPr lang="en-AU" baseline="0" dirty="0" smtClean="0"/>
              <a:t> rightly highlight the missed opportunities, but it is a little unfair the level this criticism solely at government. Evaluation is not any easy thing to conduct for busy policy makers and addressing the paucity of evaluations require a multipronged approach. E-make is one potential strategy amongst many that has potential to increase the number and quality of evaluations conducted.</a:t>
            </a:r>
            <a:endParaRPr lang="en-US" dirty="0" smtClean="0"/>
          </a:p>
        </p:txBody>
      </p:sp>
      <p:sp>
        <p:nvSpPr>
          <p:cNvPr id="716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38F680F-CCD7-4A44-8B7A-516B969A9AF0}" type="slidenum">
              <a:rPr lang="en-AU" smtClean="0"/>
              <a:pPr fontAlgn="base">
                <a:spcBef>
                  <a:spcPct val="0"/>
                </a:spcBef>
                <a:spcAft>
                  <a:spcPct val="0"/>
                </a:spcAft>
                <a:defRPr/>
              </a:pPr>
              <a:t>5</a:t>
            </a:fld>
            <a:endParaRPr lang="en-A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pPr>
              <a:defRPr/>
            </a:pPr>
            <a:fld id="{79EDE3B5-2F81-4BA5-87FB-28CA228BFD18}" type="slidenum">
              <a:rPr lang="en-AU" smtClean="0"/>
              <a:pPr>
                <a:defRPr/>
              </a:pPr>
              <a:t>7</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There a </a:t>
            </a:r>
            <a:r>
              <a:rPr lang="en-AU" dirty="0" err="1" smtClean="0"/>
              <a:t>a</a:t>
            </a:r>
            <a:r>
              <a:rPr lang="en-AU" dirty="0" smtClean="0"/>
              <a:t> number of strategies</a:t>
            </a:r>
            <a:r>
              <a:rPr lang="en-AU" baseline="0" dirty="0" smtClean="0"/>
              <a:t> to address the lack of capacity for evaluation of government policies and programs. One such strategy is evaluation brokerage- E-make</a:t>
            </a:r>
            <a:endParaRPr lang="en-AU" dirty="0"/>
          </a:p>
        </p:txBody>
      </p:sp>
      <p:sp>
        <p:nvSpPr>
          <p:cNvPr id="4" name="Slide Number Placeholder 3"/>
          <p:cNvSpPr>
            <a:spLocks noGrp="1"/>
          </p:cNvSpPr>
          <p:nvPr>
            <p:ph type="sldNum" sz="quarter" idx="10"/>
          </p:nvPr>
        </p:nvSpPr>
        <p:spPr/>
        <p:txBody>
          <a:bodyPr/>
          <a:lstStyle/>
          <a:p>
            <a:pPr>
              <a:defRPr/>
            </a:pPr>
            <a:fld id="{79EDE3B5-2F81-4BA5-87FB-28CA228BFD18}" type="slidenum">
              <a:rPr lang="en-AU" smtClean="0"/>
              <a:pPr>
                <a:defRPr/>
              </a:pPr>
              <a:t>8</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As this cartoon illustrates</a:t>
            </a:r>
            <a:r>
              <a:rPr lang="en-AU" baseline="0" dirty="0" smtClean="0"/>
              <a:t> it is as much about the questions one asks as it is about the methods used to evaluate a policy or program. Getting the research questions right is fundamental to good evaluation.</a:t>
            </a:r>
            <a:endParaRPr lang="en-AU" dirty="0"/>
          </a:p>
        </p:txBody>
      </p:sp>
      <p:sp>
        <p:nvSpPr>
          <p:cNvPr id="4" name="Slide Number Placeholder 3"/>
          <p:cNvSpPr>
            <a:spLocks noGrp="1"/>
          </p:cNvSpPr>
          <p:nvPr>
            <p:ph type="sldNum" sz="quarter" idx="10"/>
          </p:nvPr>
        </p:nvSpPr>
        <p:spPr/>
        <p:txBody>
          <a:bodyPr/>
          <a:lstStyle/>
          <a:p>
            <a:pPr>
              <a:defRPr/>
            </a:pPr>
            <a:fld id="{79EDE3B5-2F81-4BA5-87FB-28CA228BFD18}" type="slidenum">
              <a:rPr lang="en-AU" smtClean="0"/>
              <a:pPr>
                <a:defRPr/>
              </a:pPr>
              <a:t>9</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i="1" dirty="0" smtClean="0"/>
              <a:t>Any program that seeks to streamline the commissioning and or design of program evaluation needs to be based on a sound empirical basis.</a:t>
            </a:r>
            <a:endParaRPr lang="en-US" dirty="0" smtClean="0"/>
          </a:p>
        </p:txBody>
      </p:sp>
      <p:sp>
        <p:nvSpPr>
          <p:cNvPr id="4" name="Slide Number Placeholder 3"/>
          <p:cNvSpPr>
            <a:spLocks noGrp="1"/>
          </p:cNvSpPr>
          <p:nvPr>
            <p:ph type="sldNum" sz="quarter" idx="10"/>
          </p:nvPr>
        </p:nvSpPr>
        <p:spPr/>
        <p:txBody>
          <a:bodyPr/>
          <a:lstStyle/>
          <a:p>
            <a:pPr>
              <a:defRPr/>
            </a:pPr>
            <a:fld id="{79EDE3B5-2F81-4BA5-87FB-28CA228BFD18}" type="slidenum">
              <a:rPr lang="en-AU" smtClean="0"/>
              <a:pPr>
                <a:defRPr/>
              </a:pPr>
              <a:t>13</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The common issues and theme part of the presentation has drawn upon data from four</a:t>
            </a:r>
            <a:r>
              <a:rPr lang="en-AU" baseline="0" dirty="0" smtClean="0"/>
              <a:t> case studies.</a:t>
            </a:r>
            <a:endParaRPr lang="en-AU" dirty="0"/>
          </a:p>
        </p:txBody>
      </p:sp>
      <p:sp>
        <p:nvSpPr>
          <p:cNvPr id="4" name="Slide Number Placeholder 3"/>
          <p:cNvSpPr>
            <a:spLocks noGrp="1"/>
          </p:cNvSpPr>
          <p:nvPr>
            <p:ph type="sldNum" sz="quarter" idx="10"/>
          </p:nvPr>
        </p:nvSpPr>
        <p:spPr/>
        <p:txBody>
          <a:bodyPr/>
          <a:lstStyle/>
          <a:p>
            <a:pPr>
              <a:defRPr/>
            </a:pPr>
            <a:fld id="{79EDE3B5-2F81-4BA5-87FB-28CA228BFD18}" type="slidenum">
              <a:rPr lang="en-AU" smtClean="0"/>
              <a:pPr>
                <a:defRPr/>
              </a:pPr>
              <a:t>14</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Brokerage involved working with the evaluation</a:t>
            </a:r>
            <a:r>
              <a:rPr lang="en-AU" baseline="0" dirty="0" smtClean="0"/>
              <a:t> adviser to:</a:t>
            </a:r>
          </a:p>
          <a:p>
            <a:r>
              <a:rPr lang="en-AU" baseline="0" dirty="0" smtClean="0"/>
              <a:t>- write for policy</a:t>
            </a:r>
          </a:p>
          <a:p>
            <a:pPr>
              <a:buFontTx/>
              <a:buChar char="-"/>
            </a:pPr>
            <a:r>
              <a:rPr lang="en-AU" baseline="0" dirty="0" smtClean="0"/>
              <a:t>Better understand the context</a:t>
            </a:r>
            <a:endParaRPr lang="en-AU" dirty="0"/>
          </a:p>
        </p:txBody>
      </p:sp>
      <p:sp>
        <p:nvSpPr>
          <p:cNvPr id="4" name="Slide Number Placeholder 3"/>
          <p:cNvSpPr>
            <a:spLocks noGrp="1"/>
          </p:cNvSpPr>
          <p:nvPr>
            <p:ph type="sldNum" sz="quarter" idx="10"/>
          </p:nvPr>
        </p:nvSpPr>
        <p:spPr/>
        <p:txBody>
          <a:bodyPr/>
          <a:lstStyle/>
          <a:p>
            <a:pPr>
              <a:defRPr/>
            </a:pPr>
            <a:fld id="{79EDE3B5-2F81-4BA5-87FB-28CA228BFD18}" type="slidenum">
              <a:rPr lang="en-AU" smtClean="0"/>
              <a:pPr>
                <a:defRPr/>
              </a:pPr>
              <a:t>23</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AU"/>
          </a:p>
        </p:txBody>
      </p:sp>
      <p:sp>
        <p:nvSpPr>
          <p:cNvPr id="5" name="Slide Number Placeholder 5"/>
          <p:cNvSpPr>
            <a:spLocks noGrp="1"/>
          </p:cNvSpPr>
          <p:nvPr>
            <p:ph type="sldNum" sz="quarter" idx="11"/>
          </p:nvPr>
        </p:nvSpPr>
        <p:spPr/>
        <p:txBody>
          <a:bodyPr/>
          <a:lstStyle>
            <a:lvl1pPr>
              <a:defRPr/>
            </a:lvl1pPr>
          </a:lstStyle>
          <a:p>
            <a:pPr>
              <a:defRPr/>
            </a:pPr>
            <a:fld id="{353FB5E7-2417-49BC-A99E-E17C7853E123}" type="slidenum">
              <a:rPr lang="en-AU"/>
              <a:pPr>
                <a:defRPr/>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endParaRPr lang="en-AU"/>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9013841C-2FAF-4C2B-9172-1FB2E6F88134}" type="slidenum">
              <a:rPr lang="en-AU"/>
              <a:pPr>
                <a:defRPr/>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endParaRPr lang="en-AU"/>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3CE1DB70-C2FC-4315-9E13-EF8B6D13FDD6}" type="slidenum">
              <a:rPr lang="en-AU"/>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571500" y="6143625"/>
            <a:ext cx="8072438" cy="0"/>
          </a:xfrm>
          <a:prstGeom prst="line">
            <a:avLst/>
          </a:prstGeom>
          <a:ln w="19050" cmpd="sng"/>
        </p:spPr>
        <p:style>
          <a:lnRef idx="1">
            <a:schemeClr val="accent1"/>
          </a:lnRef>
          <a:fillRef idx="0">
            <a:schemeClr val="accent1"/>
          </a:fillRef>
          <a:effectRef idx="0">
            <a:schemeClr val="accent1"/>
          </a:effectRef>
          <a:fontRef idx="minor">
            <a:schemeClr val="tx1"/>
          </a:fontRef>
        </p:style>
      </p:cxnSp>
      <p:sp>
        <p:nvSpPr>
          <p:cNvPr id="5" name="Title 1"/>
          <p:cNvSpPr txBox="1">
            <a:spLocks/>
          </p:cNvSpPr>
          <p:nvPr userDrawn="1"/>
        </p:nvSpPr>
        <p:spPr>
          <a:xfrm>
            <a:off x="0" y="0"/>
            <a:ext cx="9144000" cy="1143000"/>
          </a:xfrm>
          <a:prstGeom prst="rect">
            <a:avLst/>
          </a:prstGeo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gradFill>
        </p:spPr>
        <p:txBody>
          <a:bodyPr anchor="ctr">
            <a:normAutofit fontScale="90000" lnSpcReduction="20000"/>
          </a:bodyPr>
          <a:lstStyle/>
          <a:p>
            <a:pPr algn="ctr" fontAlgn="auto">
              <a:spcAft>
                <a:spcPts val="0"/>
              </a:spcAft>
              <a:defRPr/>
            </a:pPr>
            <a:r>
              <a:rPr lang="en-AU" sz="4400" b="1" dirty="0">
                <a:latin typeface="+mj-lt"/>
                <a:ea typeface="+mj-ea"/>
                <a:cs typeface="+mj-cs"/>
              </a:rPr>
              <a:t/>
            </a:r>
            <a:br>
              <a:rPr lang="en-AU" sz="4400" b="1" dirty="0">
                <a:latin typeface="+mj-lt"/>
                <a:ea typeface="+mj-ea"/>
                <a:cs typeface="+mj-cs"/>
              </a:rPr>
            </a:br>
            <a:endParaRPr lang="en-AU" sz="4400" b="1" dirty="0">
              <a:solidFill>
                <a:schemeClr val="bg1"/>
              </a:solidFill>
              <a:latin typeface="Franklin Gothic Book" pitchFamily="34" charset="0"/>
              <a:ea typeface="+mj-ea"/>
              <a:cs typeface="+mj-cs"/>
            </a:endParaRPr>
          </a:p>
          <a:p>
            <a:pPr algn="ctr" fontAlgn="auto">
              <a:spcAft>
                <a:spcPts val="0"/>
              </a:spcAft>
              <a:defRPr/>
            </a:pPr>
            <a:endParaRPr lang="en-AU" sz="4400" dirty="0">
              <a:latin typeface="+mj-lt"/>
              <a:ea typeface="+mj-ea"/>
              <a:cs typeface="+mj-cs"/>
            </a:endParaRPr>
          </a:p>
        </p:txBody>
      </p:sp>
      <p:sp>
        <p:nvSpPr>
          <p:cNvPr id="3" name="Content Placeholder 2"/>
          <p:cNvSpPr>
            <a:spLocks noGrp="1"/>
          </p:cNvSpPr>
          <p:nvPr>
            <p:ph idx="1"/>
          </p:nvPr>
        </p:nvSpPr>
        <p:spPr/>
        <p:txBody>
          <a:bodyPr/>
          <a:lstStyle>
            <a:lvl1pPr>
              <a:buFont typeface="Wingdings" pitchFamily="2" charset="2"/>
              <a:buChar char="Ø"/>
              <a:tabLst>
                <a:tab pos="540000" algn="l"/>
              </a:tabLst>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Date Placeholder 3"/>
          <p:cNvSpPr>
            <a:spLocks noGrp="1"/>
          </p:cNvSpPr>
          <p:nvPr>
            <p:ph type="dt" sz="half" idx="10"/>
          </p:nvPr>
        </p:nvSpPr>
        <p:spPr/>
        <p:txBody>
          <a:bodyPr/>
          <a:lstStyle>
            <a:lvl1pPr>
              <a:defRPr/>
            </a:lvl1pPr>
          </a:lstStyle>
          <a:p>
            <a:pPr>
              <a:defRPr/>
            </a:pPr>
            <a:endParaRPr lang="en-AU"/>
          </a:p>
        </p:txBody>
      </p:sp>
      <p:sp>
        <p:nvSpPr>
          <p:cNvPr id="7" name="Slide Number Placeholder 5"/>
          <p:cNvSpPr>
            <a:spLocks noGrp="1"/>
          </p:cNvSpPr>
          <p:nvPr>
            <p:ph type="sldNum" sz="quarter" idx="11"/>
          </p:nvPr>
        </p:nvSpPr>
        <p:spPr/>
        <p:txBody>
          <a:bodyPr/>
          <a:lstStyle>
            <a:lvl1pPr>
              <a:defRPr/>
            </a:lvl1pPr>
          </a:lstStyle>
          <a:p>
            <a:pPr>
              <a:defRPr/>
            </a:pPr>
            <a:fld id="{35C5D0C7-FA2B-4EF8-B91F-2D5637C35954}" type="slidenum">
              <a:rPr lang="en-AU"/>
              <a:pPr>
                <a:defRPr/>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AU"/>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5AB451CF-DFC9-4200-A3BD-B0AA9968F0EF}" type="slidenum">
              <a:rPr lang="en-AU"/>
              <a:pPr>
                <a:defRPr/>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pPr>
              <a:defRPr/>
            </a:pPr>
            <a:endParaRPr lang="en-AU"/>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AU"/>
          </a:p>
        </p:txBody>
      </p:sp>
      <p:sp>
        <p:nvSpPr>
          <p:cNvPr id="7" name="Slide Number Placeholder 6"/>
          <p:cNvSpPr>
            <a:spLocks noGrp="1"/>
          </p:cNvSpPr>
          <p:nvPr>
            <p:ph type="sldNum" sz="quarter" idx="12"/>
          </p:nvPr>
        </p:nvSpPr>
        <p:spPr/>
        <p:txBody>
          <a:bodyPr/>
          <a:lstStyle>
            <a:lvl1pPr>
              <a:defRPr/>
            </a:lvl1pPr>
          </a:lstStyle>
          <a:p>
            <a:pPr>
              <a:defRPr/>
            </a:pPr>
            <a:fld id="{F83D5740-406F-4D13-A1A3-4DF94834F3E8}" type="slidenum">
              <a:rPr lang="en-AU"/>
              <a:pPr>
                <a:defRPr/>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lvl1pPr>
              <a:defRPr/>
            </a:lvl1pPr>
          </a:lstStyle>
          <a:p>
            <a:pPr>
              <a:defRPr/>
            </a:pPr>
            <a:endParaRPr lang="en-AU"/>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AU"/>
          </a:p>
        </p:txBody>
      </p:sp>
      <p:sp>
        <p:nvSpPr>
          <p:cNvPr id="9" name="Slide Number Placeholder 8"/>
          <p:cNvSpPr>
            <a:spLocks noGrp="1"/>
          </p:cNvSpPr>
          <p:nvPr>
            <p:ph type="sldNum" sz="quarter" idx="12"/>
          </p:nvPr>
        </p:nvSpPr>
        <p:spPr/>
        <p:txBody>
          <a:bodyPr/>
          <a:lstStyle>
            <a:lvl1pPr>
              <a:defRPr/>
            </a:lvl1pPr>
          </a:lstStyle>
          <a:p>
            <a:pPr>
              <a:defRPr/>
            </a:pPr>
            <a:fld id="{6D0BA4CC-1FDF-4D7D-844D-DE0C28F364B7}" type="slidenum">
              <a:rPr lang="en-AU"/>
              <a:pPr>
                <a:defRPr/>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pPr>
              <a:defRPr/>
            </a:pPr>
            <a:endParaRPr lang="en-AU"/>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AU"/>
          </a:p>
        </p:txBody>
      </p:sp>
      <p:sp>
        <p:nvSpPr>
          <p:cNvPr id="5" name="Slide Number Placeholder 4"/>
          <p:cNvSpPr>
            <a:spLocks noGrp="1"/>
          </p:cNvSpPr>
          <p:nvPr>
            <p:ph type="sldNum" sz="quarter" idx="12"/>
          </p:nvPr>
        </p:nvSpPr>
        <p:spPr/>
        <p:txBody>
          <a:bodyPr/>
          <a:lstStyle>
            <a:lvl1pPr>
              <a:defRPr/>
            </a:lvl1pPr>
          </a:lstStyle>
          <a:p>
            <a:pPr>
              <a:defRPr/>
            </a:pPr>
            <a:fld id="{3A59C3B4-3D33-407B-880D-DF1EE6420FDA}" type="slidenum">
              <a:rPr lang="en-AU"/>
              <a:pPr>
                <a:defRPr/>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AU"/>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AU"/>
          </a:p>
        </p:txBody>
      </p:sp>
      <p:sp>
        <p:nvSpPr>
          <p:cNvPr id="4" name="Slide Number Placeholder 3"/>
          <p:cNvSpPr>
            <a:spLocks noGrp="1"/>
          </p:cNvSpPr>
          <p:nvPr>
            <p:ph type="sldNum" sz="quarter" idx="12"/>
          </p:nvPr>
        </p:nvSpPr>
        <p:spPr/>
        <p:txBody>
          <a:bodyPr/>
          <a:lstStyle>
            <a:lvl1pPr>
              <a:defRPr/>
            </a:lvl1pPr>
          </a:lstStyle>
          <a:p>
            <a:pPr>
              <a:defRPr/>
            </a:pPr>
            <a:fld id="{0325F0CE-781C-44C0-B1F4-336852996F30}" type="slidenum">
              <a:rPr lang="en-AU"/>
              <a:pPr>
                <a:defRPr/>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AU"/>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AU"/>
          </a:p>
        </p:txBody>
      </p:sp>
      <p:sp>
        <p:nvSpPr>
          <p:cNvPr id="7" name="Slide Number Placeholder 6"/>
          <p:cNvSpPr>
            <a:spLocks noGrp="1"/>
          </p:cNvSpPr>
          <p:nvPr>
            <p:ph type="sldNum" sz="quarter" idx="12"/>
          </p:nvPr>
        </p:nvSpPr>
        <p:spPr/>
        <p:txBody>
          <a:bodyPr/>
          <a:lstStyle>
            <a:lvl1pPr>
              <a:defRPr/>
            </a:lvl1pPr>
          </a:lstStyle>
          <a:p>
            <a:pPr>
              <a:defRPr/>
            </a:pPr>
            <a:fld id="{EA69795A-7A78-4CDB-A244-6B00AA9CFF6C}" type="slidenum">
              <a:rPr lang="en-AU"/>
              <a:pPr>
                <a:defRPr/>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AU"/>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AU"/>
          </a:p>
        </p:txBody>
      </p:sp>
      <p:sp>
        <p:nvSpPr>
          <p:cNvPr id="7" name="Slide Number Placeholder 6"/>
          <p:cNvSpPr>
            <a:spLocks noGrp="1"/>
          </p:cNvSpPr>
          <p:nvPr>
            <p:ph type="sldNum" sz="quarter" idx="12"/>
          </p:nvPr>
        </p:nvSpPr>
        <p:spPr/>
        <p:txBody>
          <a:bodyPr/>
          <a:lstStyle>
            <a:lvl1pPr>
              <a:defRPr/>
            </a:lvl1pPr>
          </a:lstStyle>
          <a:p>
            <a:pPr>
              <a:defRPr/>
            </a:pPr>
            <a:fld id="{B6BEBA6C-67A8-4B21-9872-5B3A3BC572F8}" type="slidenum">
              <a:rPr lang="en-AU"/>
              <a:pPr>
                <a:defRPr/>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AU"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D943833-BF21-4B97-BE36-9AF5F0F4886A}" type="slidenum">
              <a:rPr lang="en-AU"/>
              <a:pPr>
                <a:defRPr/>
              </a:pPr>
              <a:t>‹#›</a:t>
            </a:fld>
            <a:endParaRPr lang="en-AU"/>
          </a:p>
        </p:txBody>
      </p:sp>
      <p:pic>
        <p:nvPicPr>
          <p:cNvPr id="1030" name="Picture 1" descr="\\utssaxfs1.sax.uts.edu.au\sax_home$\m0039477\My Documents\Administration\sax logo - correct size for word documents_files\image001.png"/>
          <p:cNvPicPr>
            <a:picLocks noChangeAspect="1" noChangeArrowheads="1"/>
          </p:cNvPicPr>
          <p:nvPr/>
        </p:nvPicPr>
        <p:blipFill>
          <a:blip r:embed="rId13" cstate="print"/>
          <a:srcRect/>
          <a:stretch>
            <a:fillRect/>
          </a:stretch>
        </p:blipFill>
        <p:spPr bwMode="auto">
          <a:xfrm>
            <a:off x="571500" y="6357938"/>
            <a:ext cx="1724025" cy="323850"/>
          </a:xfrm>
          <a:prstGeom prst="rect">
            <a:avLst/>
          </a:prstGeom>
          <a:noFill/>
          <a:ln w="9525">
            <a:noFill/>
            <a:miter lim="800000"/>
            <a:headEnd/>
            <a:tailEnd/>
          </a:ln>
        </p:spPr>
      </p:pic>
      <p:cxnSp>
        <p:nvCxnSpPr>
          <p:cNvPr id="9" name="Straight Connector 8"/>
          <p:cNvCxnSpPr/>
          <p:nvPr/>
        </p:nvCxnSpPr>
        <p:spPr>
          <a:xfrm>
            <a:off x="500063" y="6143625"/>
            <a:ext cx="8143875" cy="0"/>
          </a:xfrm>
          <a:prstGeom prst="line">
            <a:avLst/>
          </a:prstGeom>
          <a:ln w="19050"/>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Franklin Gothic Book" pitchFamily="34" charset="0"/>
        </a:defRPr>
      </a:lvl2pPr>
      <a:lvl3pPr algn="ctr" rtl="0" eaLnBrk="0" fontAlgn="base" hangingPunct="0">
        <a:spcBef>
          <a:spcPct val="0"/>
        </a:spcBef>
        <a:spcAft>
          <a:spcPct val="0"/>
        </a:spcAft>
        <a:defRPr sz="4400">
          <a:solidFill>
            <a:schemeClr val="tx1"/>
          </a:solidFill>
          <a:latin typeface="Franklin Gothic Book" pitchFamily="34" charset="0"/>
        </a:defRPr>
      </a:lvl3pPr>
      <a:lvl4pPr algn="ctr" rtl="0" eaLnBrk="0" fontAlgn="base" hangingPunct="0">
        <a:spcBef>
          <a:spcPct val="0"/>
        </a:spcBef>
        <a:spcAft>
          <a:spcPct val="0"/>
        </a:spcAft>
        <a:defRPr sz="4400">
          <a:solidFill>
            <a:schemeClr val="tx1"/>
          </a:solidFill>
          <a:latin typeface="Franklin Gothic Book" pitchFamily="34" charset="0"/>
        </a:defRPr>
      </a:lvl4pPr>
      <a:lvl5pPr algn="ctr" rtl="0" eaLnBrk="0" fontAlgn="base" hangingPunct="0">
        <a:spcBef>
          <a:spcPct val="0"/>
        </a:spcBef>
        <a:spcAft>
          <a:spcPct val="0"/>
        </a:spcAft>
        <a:defRPr sz="4400">
          <a:solidFill>
            <a:schemeClr val="tx1"/>
          </a:solidFill>
          <a:latin typeface="Franklin Gothic Book" pitchFamily="34" charset="0"/>
        </a:defRPr>
      </a:lvl5pPr>
      <a:lvl6pPr marL="457200" algn="ctr" rtl="0" fontAlgn="base">
        <a:spcBef>
          <a:spcPct val="0"/>
        </a:spcBef>
        <a:spcAft>
          <a:spcPct val="0"/>
        </a:spcAft>
        <a:defRPr sz="4400">
          <a:solidFill>
            <a:schemeClr val="tx1"/>
          </a:solidFill>
          <a:latin typeface="Franklin Gothic Book" pitchFamily="34" charset="0"/>
        </a:defRPr>
      </a:lvl6pPr>
      <a:lvl7pPr marL="914400" algn="ctr" rtl="0" fontAlgn="base">
        <a:spcBef>
          <a:spcPct val="0"/>
        </a:spcBef>
        <a:spcAft>
          <a:spcPct val="0"/>
        </a:spcAft>
        <a:defRPr sz="4400">
          <a:solidFill>
            <a:schemeClr val="tx1"/>
          </a:solidFill>
          <a:latin typeface="Franklin Gothic Book" pitchFamily="34" charset="0"/>
        </a:defRPr>
      </a:lvl7pPr>
      <a:lvl8pPr marL="1371600" algn="ctr" rtl="0" fontAlgn="base">
        <a:spcBef>
          <a:spcPct val="0"/>
        </a:spcBef>
        <a:spcAft>
          <a:spcPct val="0"/>
        </a:spcAft>
        <a:defRPr sz="4400">
          <a:solidFill>
            <a:schemeClr val="tx1"/>
          </a:solidFill>
          <a:latin typeface="Franklin Gothic Book" pitchFamily="34" charset="0"/>
        </a:defRPr>
      </a:lvl8pPr>
      <a:lvl9pPr marL="1828800" algn="ctr" rtl="0" fontAlgn="base">
        <a:spcBef>
          <a:spcPct val="0"/>
        </a:spcBef>
        <a:spcAft>
          <a:spcPct val="0"/>
        </a:spcAft>
        <a:defRPr sz="4400">
          <a:solidFill>
            <a:schemeClr val="tx1"/>
          </a:solidFill>
          <a:latin typeface="Franklin Gothic Book"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saxinstitute.org.au/" TargetMode="External"/><Relationship Id="rId2" Type="http://schemas.openxmlformats.org/officeDocument/2006/relationships/hyperlink" Target="mailto:Andrew.Milat@saxinstitute.org.a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gs>
            <a:gs pos="85000">
              <a:schemeClr val="accent1">
                <a:tint val="44500"/>
                <a:satMod val="160000"/>
              </a:schemeClr>
            </a:gs>
            <a:gs pos="100000">
              <a:schemeClr val="accent1">
                <a:tint val="23500"/>
                <a:satMod val="160000"/>
              </a:schemeClr>
            </a:gs>
          </a:gsLst>
          <a:lin ang="66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14375" y="1928813"/>
            <a:ext cx="7772400" cy="2000250"/>
          </a:xfrm>
        </p:spPr>
        <p:txBody>
          <a:bodyPr rtlCol="0">
            <a:noAutofit/>
          </a:bodyPr>
          <a:lstStyle/>
          <a:p>
            <a:pPr eaLnBrk="1" fontAlgn="auto" hangingPunct="1">
              <a:spcAft>
                <a:spcPts val="0"/>
              </a:spcAft>
              <a:defRPr/>
            </a:pPr>
            <a:r>
              <a:rPr lang="en-AU" sz="4800" b="1" dirty="0" smtClean="0">
                <a:solidFill>
                  <a:schemeClr val="bg1"/>
                </a:solidFill>
              </a:rPr>
              <a:t/>
            </a:r>
            <a:br>
              <a:rPr lang="en-AU" sz="4800" b="1" dirty="0" smtClean="0">
                <a:solidFill>
                  <a:schemeClr val="bg1"/>
                </a:solidFill>
              </a:rPr>
            </a:br>
            <a:r>
              <a:rPr lang="en-AU" sz="4800" b="1" dirty="0" smtClean="0">
                <a:solidFill>
                  <a:schemeClr val="bg1"/>
                </a:solidFill>
              </a:rPr>
              <a:t/>
            </a:r>
            <a:br>
              <a:rPr lang="en-AU" sz="4800" b="1" dirty="0" smtClean="0">
                <a:solidFill>
                  <a:schemeClr val="bg1"/>
                </a:solidFill>
              </a:rPr>
            </a:br>
            <a:r>
              <a:rPr lang="en-AU" sz="4800" b="1" dirty="0" smtClean="0">
                <a:solidFill>
                  <a:schemeClr val="bg1"/>
                </a:solidFill>
              </a:rPr>
              <a:t/>
            </a:r>
            <a:br>
              <a:rPr lang="en-AU" sz="4800" b="1" dirty="0" smtClean="0">
                <a:solidFill>
                  <a:schemeClr val="bg1"/>
                </a:solidFill>
              </a:rPr>
            </a:br>
            <a:r>
              <a:rPr lang="en-AU" sz="4800" b="1" dirty="0" smtClean="0">
                <a:solidFill>
                  <a:schemeClr val="bg1"/>
                </a:solidFill>
              </a:rPr>
              <a:t/>
            </a:r>
            <a:br>
              <a:rPr lang="en-AU" sz="4800" b="1" dirty="0" smtClean="0">
                <a:solidFill>
                  <a:schemeClr val="bg1"/>
                </a:solidFill>
              </a:rPr>
            </a:br>
            <a:r>
              <a:rPr lang="en-AU" sz="4000" b="1" dirty="0" smtClean="0">
                <a:solidFill>
                  <a:schemeClr val="bg1"/>
                </a:solidFill>
              </a:rPr>
              <a:t>Overcoming Barriers to Evaluation in Policy: A case study analysis</a:t>
            </a:r>
            <a:r>
              <a:rPr lang="en-AU" sz="4000" b="1" dirty="0" smtClean="0">
                <a:solidFill>
                  <a:schemeClr val="bg1"/>
                </a:solidFill>
                <a:latin typeface="Helvetica 35 Thin"/>
              </a:rPr>
              <a:t/>
            </a:r>
            <a:br>
              <a:rPr lang="en-AU" sz="4000" b="1" dirty="0" smtClean="0">
                <a:solidFill>
                  <a:schemeClr val="bg1"/>
                </a:solidFill>
                <a:latin typeface="Helvetica 35 Thin"/>
              </a:rPr>
            </a:br>
            <a:r>
              <a:rPr lang="en-AU" sz="4000" b="1" dirty="0" smtClean="0">
                <a:solidFill>
                  <a:schemeClr val="bg1"/>
                </a:solidFill>
                <a:latin typeface="Helvetica 35 Thin"/>
              </a:rPr>
              <a:t> </a:t>
            </a:r>
            <a:r>
              <a:rPr lang="en-AU" sz="4800" b="1" dirty="0" smtClean="0">
                <a:solidFill>
                  <a:schemeClr val="bg1"/>
                </a:solidFill>
              </a:rPr>
              <a:t/>
            </a:r>
            <a:br>
              <a:rPr lang="en-AU" sz="4800" b="1" dirty="0" smtClean="0">
                <a:solidFill>
                  <a:schemeClr val="bg1"/>
                </a:solidFill>
              </a:rPr>
            </a:br>
            <a:r>
              <a:rPr lang="en-AU" sz="4800" b="1" dirty="0" smtClean="0">
                <a:solidFill>
                  <a:schemeClr val="bg1"/>
                </a:solidFill>
              </a:rPr>
              <a:t/>
            </a:r>
            <a:br>
              <a:rPr lang="en-AU" sz="4800" b="1" dirty="0" smtClean="0">
                <a:solidFill>
                  <a:schemeClr val="bg1"/>
                </a:solidFill>
              </a:rPr>
            </a:br>
            <a:r>
              <a:rPr lang="en-AU" sz="4800" b="1" dirty="0" smtClean="0">
                <a:solidFill>
                  <a:schemeClr val="bg1"/>
                </a:solidFill>
              </a:rPr>
              <a:t/>
            </a:r>
            <a:br>
              <a:rPr lang="en-AU" sz="4800" b="1" dirty="0" smtClean="0">
                <a:solidFill>
                  <a:schemeClr val="bg1"/>
                </a:solidFill>
              </a:rPr>
            </a:br>
            <a:r>
              <a:rPr lang="en-AU" sz="4800" b="1" dirty="0" smtClean="0">
                <a:solidFill>
                  <a:schemeClr val="bg1"/>
                </a:solidFill>
              </a:rPr>
              <a:t/>
            </a:r>
            <a:br>
              <a:rPr lang="en-AU" sz="4800" b="1" dirty="0" smtClean="0">
                <a:solidFill>
                  <a:schemeClr val="bg1"/>
                </a:solidFill>
              </a:rPr>
            </a:br>
            <a:r>
              <a:rPr lang="en-AU" sz="4000" dirty="0" smtClean="0">
                <a:solidFill>
                  <a:schemeClr val="bg1"/>
                </a:solidFill>
              </a:rPr>
              <a:t> </a:t>
            </a:r>
            <a:r>
              <a:rPr lang="en-AU" sz="4000" dirty="0" smtClean="0">
                <a:solidFill>
                  <a:schemeClr val="accent4">
                    <a:lumMod val="50000"/>
                  </a:schemeClr>
                </a:solidFill>
              </a:rPr>
              <a:t/>
            </a:r>
            <a:br>
              <a:rPr lang="en-AU" sz="4000" dirty="0" smtClean="0">
                <a:solidFill>
                  <a:schemeClr val="accent4">
                    <a:lumMod val="50000"/>
                  </a:schemeClr>
                </a:solidFill>
              </a:rPr>
            </a:br>
            <a:endParaRPr lang="en-AU" sz="4800" b="1" dirty="0">
              <a:solidFill>
                <a:schemeClr val="bg1"/>
              </a:solidFill>
            </a:endParaRPr>
          </a:p>
        </p:txBody>
      </p:sp>
      <p:sp>
        <p:nvSpPr>
          <p:cNvPr id="4" name="Subtitle 2"/>
          <p:cNvSpPr>
            <a:spLocks noGrp="1"/>
          </p:cNvSpPr>
          <p:nvPr>
            <p:ph type="subTitle" idx="1"/>
          </p:nvPr>
        </p:nvSpPr>
        <p:spPr>
          <a:xfrm>
            <a:off x="1428728" y="4500563"/>
            <a:ext cx="7186635" cy="1185862"/>
          </a:xfrm>
        </p:spPr>
        <p:txBody>
          <a:bodyPr rtlCol="0">
            <a:normAutofit/>
          </a:bodyPr>
          <a:lstStyle/>
          <a:p>
            <a:pPr algn="r"/>
            <a:r>
              <a:rPr lang="en-AU" sz="2000" dirty="0" smtClean="0">
                <a:solidFill>
                  <a:srgbClr val="0070C0"/>
                </a:solidFill>
                <a:latin typeface="Helvetica 35 Thin"/>
              </a:rPr>
              <a:t>Andrew Milat, Braedon Donald, Carmen Huckel-Schneider</a:t>
            </a:r>
          </a:p>
          <a:p>
            <a:pPr algn="r"/>
            <a:r>
              <a:rPr lang="en-AU" sz="1600" dirty="0" smtClean="0">
                <a:solidFill>
                  <a:srgbClr val="0070C0"/>
                </a:solidFill>
                <a:latin typeface="Helvetica 35 Thin"/>
              </a:rPr>
              <a:t>Sax Institute, Australia</a:t>
            </a:r>
          </a:p>
          <a:p>
            <a:pPr algn="r">
              <a:spcBef>
                <a:spcPts val="0"/>
              </a:spcBef>
            </a:pPr>
            <a:r>
              <a:rPr lang="en-AU" sz="1600" dirty="0" smtClean="0">
                <a:solidFill>
                  <a:srgbClr val="0070C0"/>
                </a:solidFill>
                <a:latin typeface="Helvetica 35 Thin"/>
              </a:rPr>
              <a:t>August 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1214422"/>
            <a:ext cx="8643998" cy="4786346"/>
          </a:xfrm>
        </p:spPr>
        <p:txBody>
          <a:bodyPr/>
          <a:lstStyle/>
          <a:p>
            <a:pPr marL="540000" indent="-432000">
              <a:spcBef>
                <a:spcPts val="600"/>
              </a:spcBef>
              <a:spcAft>
                <a:spcPts val="600"/>
              </a:spcAft>
            </a:pPr>
            <a:r>
              <a:rPr lang="en-US" sz="2300" dirty="0" smtClean="0">
                <a:latin typeface="Helvetica 35 Thin"/>
              </a:rPr>
              <a:t>Provides policy agencies with expert advice in order to clarify their evaluation questions and </a:t>
            </a:r>
            <a:r>
              <a:rPr lang="en-US" sz="2300" dirty="0" err="1" smtClean="0">
                <a:latin typeface="Helvetica 35 Thin"/>
              </a:rPr>
              <a:t>summarise</a:t>
            </a:r>
            <a:r>
              <a:rPr lang="en-US" sz="2300" dirty="0" smtClean="0">
                <a:latin typeface="Helvetica 35 Thin"/>
              </a:rPr>
              <a:t> evaluation needs.</a:t>
            </a:r>
          </a:p>
          <a:p>
            <a:pPr marL="540000" indent="-432000">
              <a:spcBef>
                <a:spcPts val="600"/>
              </a:spcBef>
              <a:spcAft>
                <a:spcPts val="600"/>
              </a:spcAft>
            </a:pPr>
            <a:r>
              <a:rPr lang="en-US" sz="2300" dirty="0" smtClean="0">
                <a:latin typeface="Helvetica 35 Thin"/>
              </a:rPr>
              <a:t>Use expertise of an experienced Evaluation Adviser (academic researcher).</a:t>
            </a:r>
          </a:p>
          <a:p>
            <a:pPr marL="540000" indent="-432000">
              <a:spcBef>
                <a:spcPts val="600"/>
              </a:spcBef>
              <a:spcAft>
                <a:spcPts val="600"/>
              </a:spcAft>
            </a:pPr>
            <a:r>
              <a:rPr lang="en-US" sz="2300" dirty="0" smtClean="0">
                <a:latin typeface="Helvetica 35 Thin"/>
              </a:rPr>
              <a:t>Process contains a series of steps, which culminates in the development of an Evaluation Brief.</a:t>
            </a:r>
          </a:p>
          <a:p>
            <a:pPr marL="540000" indent="-432000">
              <a:spcBef>
                <a:spcPts val="600"/>
              </a:spcBef>
              <a:spcAft>
                <a:spcPts val="600"/>
              </a:spcAft>
            </a:pPr>
            <a:r>
              <a:rPr lang="en-US" sz="2300" dirty="0" smtClean="0">
                <a:latin typeface="Helvetica 35 Thin"/>
              </a:rPr>
              <a:t>The Institute does not conduct evaluations, rather it provides advice that is used to facilitate the conduct or commissioning high quality evaluations.</a:t>
            </a:r>
          </a:p>
          <a:p>
            <a:pPr marL="540000" indent="-432000">
              <a:spcBef>
                <a:spcPts val="600"/>
              </a:spcBef>
              <a:spcAft>
                <a:spcPts val="600"/>
              </a:spcAft>
              <a:buNone/>
            </a:pPr>
            <a:endParaRPr lang="en-AU" sz="2454" dirty="0">
              <a:latin typeface="Helvetica 35 Thin"/>
            </a:endParaRPr>
          </a:p>
        </p:txBody>
      </p:sp>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10</a:t>
            </a:fld>
            <a:endParaRPr lang="en-AU"/>
          </a:p>
        </p:txBody>
      </p:sp>
      <p:sp>
        <p:nvSpPr>
          <p:cNvPr id="4" name="Rectangle 3"/>
          <p:cNvSpPr/>
          <p:nvPr/>
        </p:nvSpPr>
        <p:spPr>
          <a:xfrm>
            <a:off x="1785918" y="297206"/>
            <a:ext cx="5643602" cy="615553"/>
          </a:xfrm>
          <a:prstGeom prst="rect">
            <a:avLst/>
          </a:prstGeom>
        </p:spPr>
        <p:txBody>
          <a:bodyPr wrap="square">
            <a:spAutoFit/>
          </a:bodyPr>
          <a:lstStyle/>
          <a:p>
            <a:pPr algn="ctr"/>
            <a:r>
              <a:rPr lang="en-AU" sz="3400" b="1" i="1" dirty="0" smtClean="0">
                <a:solidFill>
                  <a:schemeClr val="bg1"/>
                </a:solidFill>
                <a:latin typeface="Helvetica 35 Thin"/>
              </a:rPr>
              <a:t>3.  What is E-make?</a:t>
            </a:r>
            <a:endParaRPr lang="en-AU" sz="3400" b="1" i="1" dirty="0">
              <a:solidFill>
                <a:schemeClr val="bg1"/>
              </a:solidFill>
              <a:latin typeface="Helvetica 35 Thin"/>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11</a:t>
            </a:fld>
            <a:endParaRPr lang="en-AU"/>
          </a:p>
        </p:txBody>
      </p:sp>
      <p:sp>
        <p:nvSpPr>
          <p:cNvPr id="4" name="Title 1"/>
          <p:cNvSpPr txBox="1">
            <a:spLocks/>
          </p:cNvSpPr>
          <p:nvPr/>
        </p:nvSpPr>
        <p:spPr>
          <a:xfrm>
            <a:off x="457200" y="274638"/>
            <a:ext cx="8229600" cy="1143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AU" sz="3400" b="1" i="1" u="none" strike="noStrike" kern="1200" cap="none" spc="0" normalizeH="0" baseline="0" noProof="0" dirty="0" smtClean="0">
                <a:ln>
                  <a:noFill/>
                </a:ln>
                <a:solidFill>
                  <a:schemeClr val="bg1"/>
                </a:solidFill>
                <a:effectLst/>
                <a:uLnTx/>
                <a:uFillTx/>
                <a:latin typeface="Helvetica 35 Thin"/>
                <a:ea typeface="+mj-ea"/>
                <a:cs typeface="+mj-cs"/>
              </a:rPr>
              <a:t>E-make process</a:t>
            </a:r>
            <a:endParaRPr kumimoji="0" lang="en-US" sz="3400" b="1" i="1" u="none" strike="noStrike" kern="1200" cap="none" spc="0" normalizeH="0" baseline="0" noProof="0" dirty="0">
              <a:ln>
                <a:noFill/>
              </a:ln>
              <a:solidFill>
                <a:schemeClr val="bg1"/>
              </a:solidFill>
              <a:effectLst/>
              <a:uLnTx/>
              <a:uFillTx/>
              <a:latin typeface="Helvetica 35 Thin"/>
              <a:ea typeface="+mj-ea"/>
              <a:cs typeface="+mj-cs"/>
            </a:endParaRPr>
          </a:p>
        </p:txBody>
      </p:sp>
      <p:grpSp>
        <p:nvGrpSpPr>
          <p:cNvPr id="5" name="Content Placeholder 4"/>
          <p:cNvGrpSpPr>
            <a:grpSpLocks noGrp="1"/>
          </p:cNvGrpSpPr>
          <p:nvPr/>
        </p:nvGrpSpPr>
        <p:grpSpPr>
          <a:xfrm>
            <a:off x="214282" y="1500174"/>
            <a:ext cx="8643998" cy="4429156"/>
            <a:chOff x="108105" y="2492896"/>
            <a:chExt cx="8640359" cy="2520280"/>
          </a:xfrm>
        </p:grpSpPr>
        <p:sp>
          <p:nvSpPr>
            <p:cNvPr id="6" name="Text Box 12"/>
            <p:cNvSpPr txBox="1">
              <a:spLocks noChangeArrowheads="1"/>
            </p:cNvSpPr>
            <p:nvPr/>
          </p:nvSpPr>
          <p:spPr bwMode="auto">
            <a:xfrm>
              <a:off x="3851920" y="2492896"/>
              <a:ext cx="1368152" cy="2520280"/>
            </a:xfrm>
            <a:prstGeom prst="rect">
              <a:avLst/>
            </a:prstGeom>
            <a:solidFill>
              <a:schemeClr val="accent1">
                <a:lumMod val="20000"/>
                <a:lumOff val="80000"/>
              </a:schemeClr>
            </a:solidFill>
            <a:ln w="9525">
              <a:solidFill>
                <a:srgbClr val="001D58"/>
              </a:solidFill>
              <a:miter lim="800000"/>
              <a:headEnd/>
              <a:tailEnd/>
            </a:ln>
          </p:spPr>
          <p:txBody>
            <a:bodyPr vert="horz" wrap="square" lIns="72000" tIns="72000" rIns="72000" bIns="720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rgbClr val="000000"/>
                </a:solidFill>
                <a:effectLst/>
                <a:latin typeface="Trebuchet MS"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n-US" sz="1400" b="1" dirty="0" smtClean="0">
                  <a:solidFill>
                    <a:srgbClr val="000000"/>
                  </a:solidFill>
                  <a:latin typeface="Trebuchet MS" pitchFamily="34" charset="0"/>
                </a:rPr>
                <a:t>SCOPE FINALISED</a:t>
              </a:r>
              <a:endParaRPr kumimoji="0" lang="en-US" sz="1400" b="1" i="0" u="none" strike="noStrike" cap="none" normalizeH="0" baseline="0" dirty="0" smtClean="0">
                <a:ln>
                  <a:noFill/>
                </a:ln>
                <a:solidFill>
                  <a:schemeClr val="tx1"/>
                </a:solidFill>
                <a:effectLst/>
                <a:latin typeface="Trebuchet MS"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rgbClr val="000000"/>
                </a:solidFill>
                <a:effectLst/>
                <a:latin typeface="Trebuchet MS"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Helvetica" charset="0"/>
                </a:rPr>
                <a:t>The final costs, timeframe and scope of the Evaluation Brief are agreed.</a:t>
              </a:r>
              <a:r>
                <a:rPr kumimoji="0" lang="en-AU" sz="1400" b="0" i="0" u="none" strike="noStrike" cap="none" normalizeH="0" dirty="0" smtClean="0">
                  <a:ln>
                    <a:noFill/>
                  </a:ln>
                  <a:solidFill>
                    <a:schemeClr val="tx1"/>
                  </a:solidFill>
                  <a:effectLst/>
                  <a:latin typeface="Helvetica" charset="0"/>
                </a:rPr>
                <a:t> </a:t>
              </a:r>
              <a:r>
                <a:rPr kumimoji="0" lang="en-AU" sz="1400" b="0" i="0" u="none" strike="noStrike" cap="none" normalizeH="0" baseline="0" dirty="0" smtClean="0">
                  <a:ln>
                    <a:noFill/>
                  </a:ln>
                  <a:solidFill>
                    <a:schemeClr val="tx1"/>
                  </a:solidFill>
                  <a:effectLst/>
                  <a:latin typeface="Helvetica"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050" b="0" i="0" u="none" strike="noStrike" cap="none" normalizeH="0" baseline="0" dirty="0" smtClean="0">
                <a:ln>
                  <a:noFill/>
                </a:ln>
                <a:solidFill>
                  <a:schemeClr val="tx1"/>
                </a:solidFill>
                <a:effectLst/>
                <a:latin typeface="Trebuchet MS"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7" name="Text Box 14"/>
            <p:cNvSpPr txBox="1">
              <a:spLocks noChangeArrowheads="1"/>
            </p:cNvSpPr>
            <p:nvPr/>
          </p:nvSpPr>
          <p:spPr bwMode="auto">
            <a:xfrm>
              <a:off x="2051720" y="2492896"/>
              <a:ext cx="1368151" cy="2520280"/>
            </a:xfrm>
            <a:prstGeom prst="rect">
              <a:avLst/>
            </a:prstGeom>
            <a:solidFill>
              <a:schemeClr val="accent1">
                <a:lumMod val="20000"/>
                <a:lumOff val="80000"/>
              </a:schemeClr>
            </a:solidFill>
            <a:ln w="9525">
              <a:solidFill>
                <a:srgbClr val="001D58"/>
              </a:solidFill>
              <a:miter lim="800000"/>
              <a:headEnd/>
              <a:tailEnd/>
            </a:ln>
          </p:spPr>
          <p:txBody>
            <a:bodyPr vert="horz" wrap="square" lIns="72000" tIns="72000" rIns="72000" bIns="720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Trebuchet MS" pitchFamily="34" charset="0"/>
                </a:rPr>
                <a:t>KNOWLEDGE BROKERING SESSION</a:t>
              </a:r>
              <a:br>
                <a:rPr kumimoji="0" lang="en-US" sz="1400" b="1" i="0" u="none" strike="noStrike" cap="none" normalizeH="0" baseline="0" dirty="0" smtClean="0">
                  <a:ln>
                    <a:noFill/>
                  </a:ln>
                  <a:solidFill>
                    <a:srgbClr val="000000"/>
                  </a:solidFill>
                  <a:effectLst/>
                  <a:latin typeface="Trebuchet MS" pitchFamily="34" charset="0"/>
                </a:rPr>
              </a:br>
              <a:endParaRPr lang="en-US" sz="1400" b="1" dirty="0" smtClean="0">
                <a:latin typeface="Trebuchet MS"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Helvetica"/>
                </a:rPr>
                <a:t>Evaluation</a:t>
              </a:r>
              <a:r>
                <a:rPr kumimoji="0" lang="en-US" sz="1400" i="0" u="none" strike="noStrike" cap="none" normalizeH="0" dirty="0" smtClean="0">
                  <a:ln>
                    <a:noFill/>
                  </a:ln>
                  <a:solidFill>
                    <a:schemeClr val="tx1"/>
                  </a:solidFill>
                  <a:effectLst/>
                  <a:latin typeface="Helvetica"/>
                </a:rPr>
                <a:t> Adviser </a:t>
              </a:r>
              <a:r>
                <a:rPr kumimoji="0" lang="en-AU" sz="1400" i="0" u="none" strike="noStrike" cap="none" normalizeH="0" baseline="0" dirty="0" smtClean="0">
                  <a:ln>
                    <a:noFill/>
                  </a:ln>
                  <a:solidFill>
                    <a:schemeClr val="tx1"/>
                  </a:solidFill>
                  <a:effectLst/>
                  <a:latin typeface="Helvetica"/>
                </a:rPr>
                <a:t> allocated to meet with policy</a:t>
              </a:r>
              <a:r>
                <a:rPr kumimoji="0" lang="en-AU" sz="1400" i="0" u="none" strike="noStrike" cap="none" normalizeH="0" dirty="0" smtClean="0">
                  <a:ln>
                    <a:noFill/>
                  </a:ln>
                  <a:solidFill>
                    <a:schemeClr val="tx1"/>
                  </a:solidFill>
                  <a:effectLst/>
                  <a:latin typeface="Helvetica"/>
                </a:rPr>
                <a:t> agency</a:t>
              </a:r>
              <a:r>
                <a:rPr kumimoji="0" lang="en-AU" sz="1400" i="0" u="none" strike="noStrike" cap="none" normalizeH="0" baseline="0" dirty="0" smtClean="0">
                  <a:ln>
                    <a:noFill/>
                  </a:ln>
                  <a:solidFill>
                    <a:schemeClr val="tx1"/>
                  </a:solidFill>
                  <a:effectLst/>
                  <a:latin typeface="Helvetica"/>
                </a:rPr>
                <a:t> to discuss the program or policy and the potential evaluation </a:t>
              </a:r>
              <a:endParaRPr kumimoji="0" lang="en-US" sz="2400" i="0" u="none" strike="noStrike" cap="none" normalizeH="0" baseline="0" dirty="0" smtClean="0">
                <a:ln>
                  <a:noFill/>
                </a:ln>
                <a:solidFill>
                  <a:schemeClr val="tx1"/>
                </a:solidFill>
                <a:effectLst/>
                <a:latin typeface="Helvetica"/>
              </a:endParaRPr>
            </a:p>
          </p:txBody>
        </p:sp>
        <p:sp>
          <p:nvSpPr>
            <p:cNvPr id="8" name="Text Box 15"/>
            <p:cNvSpPr txBox="1">
              <a:spLocks noChangeArrowheads="1"/>
            </p:cNvSpPr>
            <p:nvPr/>
          </p:nvSpPr>
          <p:spPr bwMode="auto">
            <a:xfrm>
              <a:off x="5652120" y="2492896"/>
              <a:ext cx="1368151" cy="2520280"/>
            </a:xfrm>
            <a:prstGeom prst="rect">
              <a:avLst/>
            </a:prstGeom>
            <a:solidFill>
              <a:schemeClr val="accent1">
                <a:lumMod val="20000"/>
                <a:lumOff val="80000"/>
              </a:schemeClr>
            </a:solidFill>
            <a:ln w="9525">
              <a:solidFill>
                <a:srgbClr val="001D58"/>
              </a:solidFill>
              <a:miter lim="800000"/>
              <a:headEnd/>
              <a:tailEnd/>
            </a:ln>
          </p:spPr>
          <p:txBody>
            <a:bodyPr vert="horz" wrap="square" lIns="72000" tIns="72000" rIns="72000" bIns="720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000000"/>
                </a:solidFill>
                <a:effectLst/>
                <a:latin typeface="Trebuchet MS"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Trebuchet MS" pitchFamily="34" charset="0"/>
                </a:rPr>
                <a:t>DRAFT EVALUATION BRIEF</a:t>
              </a:r>
              <a:br>
                <a:rPr kumimoji="0" lang="en-US" sz="1400" b="1" i="0" u="none" strike="noStrike" cap="none" normalizeH="0" baseline="0" dirty="0" smtClean="0">
                  <a:ln>
                    <a:noFill/>
                  </a:ln>
                  <a:solidFill>
                    <a:srgbClr val="000000"/>
                  </a:solidFill>
                  <a:effectLst/>
                  <a:latin typeface="Trebuchet MS" pitchFamily="34" charset="0"/>
                </a:rPr>
              </a:br>
              <a:endParaRPr kumimoji="0" lang="en-US" sz="1400" b="1" i="0" u="none" strike="noStrike" cap="none" normalizeH="0" baseline="0" dirty="0" smtClean="0">
                <a:ln>
                  <a:noFill/>
                </a:ln>
                <a:solidFill>
                  <a:srgbClr val="000000"/>
                </a:solidFill>
                <a:effectLst/>
                <a:latin typeface="Trebuchet MS"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Helvetica" charset="0"/>
                </a:rPr>
                <a:t>The Knowledge Broker will prepare a Draft</a:t>
              </a:r>
              <a:r>
                <a:rPr kumimoji="0" lang="en-AU" sz="1400" b="0" i="0" u="none" strike="noStrike" cap="none" normalizeH="0" dirty="0" smtClean="0">
                  <a:ln>
                    <a:noFill/>
                  </a:ln>
                  <a:solidFill>
                    <a:schemeClr val="tx1"/>
                  </a:solidFill>
                  <a:effectLst/>
                  <a:latin typeface="Helvetica" charset="0"/>
                </a:rPr>
                <a:t> Evaluation </a:t>
              </a:r>
              <a:r>
                <a:rPr kumimoji="0" lang="en-AU" sz="1400" b="0" i="0" u="none" strike="noStrike" cap="none" normalizeH="0" baseline="0" dirty="0" smtClean="0">
                  <a:ln>
                    <a:noFill/>
                  </a:ln>
                  <a:solidFill>
                    <a:schemeClr val="tx1"/>
                  </a:solidFill>
                  <a:effectLst/>
                  <a:latin typeface="Helvetica" charset="0"/>
                </a:rPr>
                <a:t>Brief for</a:t>
              </a:r>
              <a:r>
                <a:rPr kumimoji="0" lang="en-AU" sz="1400" b="0" i="0" u="none" strike="noStrike" cap="none" normalizeH="0" dirty="0" smtClean="0">
                  <a:ln>
                    <a:noFill/>
                  </a:ln>
                  <a:solidFill>
                    <a:schemeClr val="tx1"/>
                  </a:solidFill>
                  <a:effectLst/>
                  <a:latin typeface="Helvetica" charset="0"/>
                </a:rPr>
                <a:t> Comment</a:t>
              </a:r>
              <a:endParaRPr kumimoji="0" lang="en-US" sz="2400" b="0" i="0" u="none" strike="noStrike" cap="none" normalizeH="0" baseline="0" dirty="0" smtClean="0">
                <a:ln>
                  <a:noFill/>
                </a:ln>
                <a:solidFill>
                  <a:schemeClr val="tx1"/>
                </a:solidFill>
                <a:effectLst/>
                <a:latin typeface="Arial" pitchFamily="34" charset="0"/>
              </a:endParaRPr>
            </a:p>
          </p:txBody>
        </p:sp>
        <p:sp>
          <p:nvSpPr>
            <p:cNvPr id="9" name="Text Box 16"/>
            <p:cNvSpPr txBox="1">
              <a:spLocks noChangeArrowheads="1"/>
            </p:cNvSpPr>
            <p:nvPr/>
          </p:nvSpPr>
          <p:spPr bwMode="auto">
            <a:xfrm>
              <a:off x="108105" y="2492896"/>
              <a:ext cx="1511568" cy="2520280"/>
            </a:xfrm>
            <a:prstGeom prst="rect">
              <a:avLst/>
            </a:prstGeom>
            <a:solidFill>
              <a:schemeClr val="accent1">
                <a:lumMod val="20000"/>
                <a:lumOff val="80000"/>
              </a:schemeClr>
            </a:solidFill>
            <a:ln w="9525" cap="rnd">
              <a:solidFill>
                <a:schemeClr val="tx1"/>
              </a:solidFill>
              <a:miter lim="800000"/>
              <a:headEnd/>
              <a:tailEnd/>
            </a:ln>
          </p:spPr>
          <p:txBody>
            <a:bodyPr vert="horz" wrap="square" lIns="72000" tIns="72000" rIns="72000" bIns="720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rgbClr val="000000"/>
                </a:solidFill>
                <a:effectLst/>
                <a:latin typeface="Trebuchet MS"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Trebuchet MS" pitchFamily="34" charset="0"/>
                </a:rPr>
                <a:t>E-MAKE COMMISSIONING TOOL </a:t>
              </a:r>
              <a:r>
                <a:rPr kumimoji="0" lang="en-US" sz="1050" b="0" i="0" u="none" strike="noStrike" cap="none" normalizeH="0" baseline="0" dirty="0" smtClean="0">
                  <a:ln>
                    <a:noFill/>
                  </a:ln>
                  <a:solidFill>
                    <a:srgbClr val="000000"/>
                  </a:solidFill>
                  <a:effectLst/>
                  <a:latin typeface="Trebuchet MS" pitchFamily="34" charset="0"/>
                </a:rPr>
                <a:t/>
              </a:r>
              <a:br>
                <a:rPr kumimoji="0" lang="en-US" sz="1050" b="0" i="0" u="none" strike="noStrike" cap="none" normalizeH="0" baseline="0" dirty="0" smtClean="0">
                  <a:ln>
                    <a:noFill/>
                  </a:ln>
                  <a:solidFill>
                    <a:srgbClr val="000000"/>
                  </a:solidFill>
                  <a:effectLst/>
                  <a:latin typeface="Trebuchet MS" pitchFamily="34" charset="0"/>
                </a:rPr>
              </a:br>
              <a:r>
                <a:rPr kumimoji="0" lang="en-US" sz="1050" b="0" i="0" u="none" strike="noStrike" cap="none" normalizeH="0" baseline="0" dirty="0" smtClean="0">
                  <a:ln>
                    <a:noFill/>
                  </a:ln>
                  <a:solidFill>
                    <a:srgbClr val="000000"/>
                  </a:solidFill>
                  <a:effectLst/>
                  <a:latin typeface="Trebuchet MS" pitchFamily="34" charset="0"/>
                </a:rPr>
                <a:t/>
              </a:r>
              <a:br>
                <a:rPr kumimoji="0" lang="en-US" sz="1050" b="0" i="0" u="none" strike="noStrike" cap="none" normalizeH="0" baseline="0" dirty="0" smtClean="0">
                  <a:ln>
                    <a:noFill/>
                  </a:ln>
                  <a:solidFill>
                    <a:srgbClr val="000000"/>
                  </a:solidFill>
                  <a:effectLst/>
                  <a:latin typeface="Trebuchet MS" pitchFamily="34" charset="0"/>
                </a:rPr>
              </a:br>
              <a:r>
                <a:rPr kumimoji="0" lang="en-US" sz="1400" b="0" i="0" u="none" strike="noStrike" cap="none" normalizeH="0" baseline="0" dirty="0" smtClean="0">
                  <a:ln>
                    <a:noFill/>
                  </a:ln>
                  <a:solidFill>
                    <a:srgbClr val="000000"/>
                  </a:solidFill>
                  <a:effectLst/>
                  <a:latin typeface="Helvetica" pitchFamily="34" charset="0"/>
                  <a:cs typeface="Helvetica" pitchFamily="34" charset="0"/>
                </a:rPr>
                <a:t>Policy</a:t>
              </a:r>
              <a:r>
                <a:rPr kumimoji="0" lang="en-US" sz="1400" b="0" i="0" u="none" strike="noStrike" cap="none" normalizeH="0" dirty="0" smtClean="0">
                  <a:ln>
                    <a:noFill/>
                  </a:ln>
                  <a:solidFill>
                    <a:srgbClr val="000000"/>
                  </a:solidFill>
                  <a:effectLst/>
                  <a:latin typeface="Helvetica" pitchFamily="34" charset="0"/>
                  <a:cs typeface="Helvetica" pitchFamily="34" charset="0"/>
                </a:rPr>
                <a:t> agency completes </a:t>
              </a:r>
              <a:r>
                <a:rPr lang="en-US" sz="1400" dirty="0" smtClean="0">
                  <a:solidFill>
                    <a:srgbClr val="000000"/>
                  </a:solidFill>
                  <a:latin typeface="Helvetica" pitchFamily="34" charset="0"/>
                  <a:cs typeface="Helvetica" pitchFamily="34" charset="0"/>
                </a:rPr>
                <a:t>tool that </a:t>
              </a:r>
              <a:r>
                <a:rPr kumimoji="0" lang="en-AU" sz="1400" b="0" i="0" u="none" strike="noStrike" cap="none" normalizeH="0" baseline="0" dirty="0" smtClean="0">
                  <a:ln>
                    <a:noFill/>
                  </a:ln>
                  <a:solidFill>
                    <a:schemeClr val="tx1"/>
                  </a:solidFill>
                  <a:effectLst/>
                  <a:latin typeface="Helvetica" pitchFamily="34" charset="0"/>
                  <a:cs typeface="Helvetica" pitchFamily="34" charset="0"/>
                </a:rPr>
                <a:t>asks</a:t>
              </a:r>
              <a:r>
                <a:rPr kumimoji="0" lang="en-AU" sz="1400" b="0" i="0" u="none" strike="noStrike" cap="none" normalizeH="0" dirty="0" smtClean="0">
                  <a:ln>
                    <a:noFill/>
                  </a:ln>
                  <a:solidFill>
                    <a:schemeClr val="tx1"/>
                  </a:solidFill>
                  <a:effectLst/>
                  <a:latin typeface="Helvetica" pitchFamily="34" charset="0"/>
                  <a:cs typeface="Helvetica" pitchFamily="34" charset="0"/>
                </a:rPr>
                <a:t> </a:t>
              </a:r>
              <a:r>
                <a:rPr kumimoji="0" lang="en-AU" sz="1400" b="0" i="0" u="none" strike="noStrike" cap="none" normalizeH="0" baseline="0" dirty="0" smtClean="0">
                  <a:ln>
                    <a:noFill/>
                  </a:ln>
                  <a:solidFill>
                    <a:schemeClr val="tx1"/>
                  </a:solidFill>
                  <a:effectLst/>
                  <a:latin typeface="Helvetica" pitchFamily="34" charset="0"/>
                  <a:cs typeface="Helvetica" pitchFamily="34" charset="0"/>
                </a:rPr>
                <a:t>various questions that will be important in clarifying the scope of the Evaluation Brief</a:t>
              </a:r>
              <a:endParaRPr kumimoji="0" lang="en-US" sz="1100" b="0" i="0" u="none" strike="noStrike" cap="none" normalizeH="0" baseline="0" dirty="0" smtClean="0">
                <a:ln>
                  <a:noFill/>
                </a:ln>
                <a:solidFill>
                  <a:schemeClr val="tx1"/>
                </a:solidFill>
                <a:effectLst/>
                <a:latin typeface="Helvetica" pitchFamily="34" charset="0"/>
                <a:cs typeface="Helvetica" pitchFamily="34" charset="0"/>
              </a:endParaRPr>
            </a:p>
          </p:txBody>
        </p:sp>
        <p:sp>
          <p:nvSpPr>
            <p:cNvPr id="10" name="Text Box 13"/>
            <p:cNvSpPr txBox="1">
              <a:spLocks noChangeArrowheads="1"/>
            </p:cNvSpPr>
            <p:nvPr/>
          </p:nvSpPr>
          <p:spPr bwMode="auto">
            <a:xfrm>
              <a:off x="7452320" y="2492896"/>
              <a:ext cx="1296144" cy="2520280"/>
            </a:xfrm>
            <a:prstGeom prst="rect">
              <a:avLst/>
            </a:prstGeom>
            <a:solidFill>
              <a:schemeClr val="accent1">
                <a:lumMod val="20000"/>
                <a:lumOff val="80000"/>
              </a:schemeClr>
            </a:solidFill>
            <a:ln w="9525">
              <a:solidFill>
                <a:srgbClr val="001D58"/>
              </a:solidFill>
              <a:miter lim="800000"/>
              <a:headEnd/>
              <a:tailEnd/>
            </a:ln>
            <a:effectLst/>
          </p:spPr>
          <p:txBody>
            <a:bodyPr vert="horz" wrap="square" lIns="72000" tIns="72000" rIns="72000" bIns="7200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Trebuchet MS" pitchFamily="34" charset="0"/>
                </a:rPr>
                <a:t>FINAL EVALUATION BRIEF</a:t>
              </a:r>
              <a:r>
                <a:rPr kumimoji="0" lang="en-US" sz="1400" b="0" i="0" u="none" strike="noStrike" cap="none" normalizeH="0" baseline="0" dirty="0" smtClean="0">
                  <a:ln>
                    <a:noFill/>
                  </a:ln>
                  <a:solidFill>
                    <a:srgbClr val="000000"/>
                  </a:solidFill>
                  <a:effectLst/>
                  <a:latin typeface="Trebuchet MS" pitchFamily="34" charset="0"/>
                </a:rPr>
                <a:t/>
              </a:r>
              <a:br>
                <a:rPr kumimoji="0" lang="en-US" sz="1400" b="0" i="0" u="none" strike="noStrike" cap="none" normalizeH="0" baseline="0" dirty="0" smtClean="0">
                  <a:ln>
                    <a:noFill/>
                  </a:ln>
                  <a:solidFill>
                    <a:srgbClr val="000000"/>
                  </a:solidFill>
                  <a:effectLst/>
                  <a:latin typeface="Trebuchet MS" pitchFamily="34" charset="0"/>
                </a:rPr>
              </a:br>
              <a:r>
                <a:rPr kumimoji="0" lang="en-US" sz="1400" b="0" i="0" u="none" strike="noStrike" cap="none" normalizeH="0" baseline="0" dirty="0" smtClean="0">
                  <a:ln>
                    <a:noFill/>
                  </a:ln>
                  <a:solidFill>
                    <a:srgbClr val="000000"/>
                  </a:solidFill>
                  <a:effectLst/>
                  <a:latin typeface="Trebuchet MS" pitchFamily="34" charset="0"/>
                </a:rPr>
                <a:t/>
              </a:r>
              <a:br>
                <a:rPr kumimoji="0" lang="en-US" sz="1400" b="0" i="0" u="none" strike="noStrike" cap="none" normalizeH="0" baseline="0" dirty="0" smtClean="0">
                  <a:ln>
                    <a:noFill/>
                  </a:ln>
                  <a:solidFill>
                    <a:srgbClr val="000000"/>
                  </a:solidFill>
                  <a:effectLst/>
                  <a:latin typeface="Trebuchet MS" pitchFamily="34" charset="0"/>
                </a:rPr>
              </a:br>
              <a:r>
                <a:rPr kumimoji="0" lang="en-AU" sz="1400" b="0" i="0" u="none" strike="noStrike" cap="none" normalizeH="0" baseline="0" dirty="0" smtClean="0">
                  <a:ln>
                    <a:noFill/>
                  </a:ln>
                  <a:solidFill>
                    <a:schemeClr val="tx1"/>
                  </a:solidFill>
                  <a:effectLst/>
                  <a:latin typeface="Helvetica" charset="0"/>
                </a:rPr>
                <a:t>After addressing policy maker's comments the finalised Evaluation Brief is provided</a:t>
              </a:r>
              <a:r>
                <a:rPr kumimoji="0" lang="en-AU" sz="1100" b="0" i="0" u="none" strike="noStrike" cap="none" normalizeH="0" baseline="0" dirty="0" smtClean="0">
                  <a:ln>
                    <a:noFill/>
                  </a:ln>
                  <a:solidFill>
                    <a:schemeClr val="tx1"/>
                  </a:solidFill>
                  <a:effectLst/>
                  <a:latin typeface="Helvetica" charset="0"/>
                </a:rPr>
                <a:t>.</a:t>
              </a:r>
              <a:endParaRPr kumimoji="0" lang="en-US" sz="1800" b="0" i="0" u="none" strike="noStrike" cap="none" normalizeH="0" baseline="0" dirty="0" smtClean="0">
                <a:ln>
                  <a:noFill/>
                </a:ln>
                <a:solidFill>
                  <a:schemeClr val="tx1"/>
                </a:solidFill>
                <a:effectLst/>
                <a:latin typeface="Arial" pitchFamily="34" charset="0"/>
              </a:endParaRPr>
            </a:p>
          </p:txBody>
        </p:sp>
        <p:sp>
          <p:nvSpPr>
            <p:cNvPr id="11" name="Right Arrow 10"/>
            <p:cNvSpPr/>
            <p:nvPr/>
          </p:nvSpPr>
          <p:spPr>
            <a:xfrm>
              <a:off x="1619672" y="3284984"/>
              <a:ext cx="360040"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Right Arrow 11"/>
            <p:cNvSpPr/>
            <p:nvPr/>
          </p:nvSpPr>
          <p:spPr>
            <a:xfrm>
              <a:off x="3419872" y="3284984"/>
              <a:ext cx="360040"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Right Arrow 12"/>
            <p:cNvSpPr/>
            <p:nvPr/>
          </p:nvSpPr>
          <p:spPr>
            <a:xfrm>
              <a:off x="5220072" y="3284984"/>
              <a:ext cx="360040"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ight Arrow 13"/>
            <p:cNvSpPr/>
            <p:nvPr/>
          </p:nvSpPr>
          <p:spPr>
            <a:xfrm>
              <a:off x="7020272" y="3284984"/>
              <a:ext cx="360040"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00100" y="1714488"/>
            <a:ext cx="7072362" cy="4525963"/>
          </a:xfrm>
        </p:spPr>
        <p:txBody>
          <a:bodyPr/>
          <a:lstStyle/>
          <a:p>
            <a:pPr>
              <a:buNone/>
            </a:pPr>
            <a:r>
              <a:rPr lang="en-AU" sz="2800" dirty="0" smtClean="0">
                <a:latin typeface="Helvetica 35 Thin"/>
              </a:rPr>
              <a:t>Purpose:  </a:t>
            </a:r>
          </a:p>
          <a:p>
            <a:pPr marL="540000" lvl="1" indent="-432000">
              <a:spcBef>
                <a:spcPts val="1200"/>
              </a:spcBef>
              <a:buFont typeface="Wingdings" pitchFamily="2" charset="2"/>
              <a:buChar char="Ø"/>
            </a:pPr>
            <a:r>
              <a:rPr lang="en-AU" sz="2600" dirty="0" smtClean="0">
                <a:latin typeface="Helvetica 35 Thin"/>
              </a:rPr>
              <a:t>To gain a better understanding of how evaluation is planned, commissioned and conducted in the Australian context.</a:t>
            </a:r>
            <a:endParaRPr lang="en-US" sz="2600" dirty="0" smtClean="0">
              <a:latin typeface="Helvetica 35 Thin"/>
            </a:endParaRPr>
          </a:p>
          <a:p>
            <a:endParaRPr lang="en-AU" dirty="0"/>
          </a:p>
        </p:txBody>
      </p:sp>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12</a:t>
            </a:fld>
            <a:endParaRPr lang="en-AU"/>
          </a:p>
        </p:txBody>
      </p:sp>
      <p:sp>
        <p:nvSpPr>
          <p:cNvPr id="4" name="Title 1"/>
          <p:cNvSpPr txBox="1">
            <a:spLocks/>
          </p:cNvSpPr>
          <p:nvPr/>
        </p:nvSpPr>
        <p:spPr>
          <a:xfrm>
            <a:off x="457200" y="274638"/>
            <a:ext cx="8229600" cy="1143000"/>
          </a:xfrm>
          <a:prstGeom prst="rect">
            <a:avLst/>
          </a:prstGeom>
        </p:spPr>
        <p:txBody>
          <a:bodyPr>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AU" sz="3400" b="1" i="1" dirty="0" smtClean="0">
                <a:solidFill>
                  <a:schemeClr val="bg1"/>
                </a:solidFill>
                <a:latin typeface="Helvetica 35 Thin"/>
                <a:ea typeface="+mj-ea"/>
                <a:cs typeface="+mj-cs"/>
              </a:rPr>
              <a:t>4</a:t>
            </a:r>
            <a:r>
              <a:rPr kumimoji="0" lang="en-AU" sz="3400" b="1" i="1" u="none" strike="noStrike" kern="1200" cap="none" spc="0" normalizeH="0" baseline="0" noProof="0" dirty="0" smtClean="0">
                <a:ln>
                  <a:noFill/>
                </a:ln>
                <a:solidFill>
                  <a:schemeClr val="bg1"/>
                </a:solidFill>
                <a:effectLst/>
                <a:uLnTx/>
                <a:uFillTx/>
                <a:latin typeface="Helvetica 35 Thin"/>
                <a:ea typeface="+mj-ea"/>
                <a:cs typeface="+mj-cs"/>
              </a:rPr>
              <a:t>.   E-make strategic development</a:t>
            </a:r>
            <a:endParaRPr kumimoji="0" lang="en-US" sz="3400" b="1" i="1" u="none" strike="noStrike" kern="1200" cap="none" spc="0" normalizeH="0" baseline="0" noProof="0" dirty="0">
              <a:ln>
                <a:noFill/>
              </a:ln>
              <a:solidFill>
                <a:schemeClr val="bg1"/>
              </a:solidFill>
              <a:effectLst/>
              <a:uLnTx/>
              <a:uFillTx/>
              <a:latin typeface="Helvetica 35 Thin"/>
              <a:ea typeface="+mj-ea"/>
              <a:cs typeface="+mj-cs"/>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13</a:t>
            </a:fld>
            <a:endParaRPr lang="en-AU"/>
          </a:p>
        </p:txBody>
      </p:sp>
      <p:sp>
        <p:nvSpPr>
          <p:cNvPr id="4" name="Title 1"/>
          <p:cNvSpPr txBox="1">
            <a:spLocks/>
          </p:cNvSpPr>
          <p:nvPr/>
        </p:nvSpPr>
        <p:spPr>
          <a:xfrm>
            <a:off x="457200" y="274638"/>
            <a:ext cx="8229600" cy="1143000"/>
          </a:xfrm>
          <a:prstGeom prst="rect">
            <a:avLst/>
          </a:prstGeom>
        </p:spPr>
        <p:txBody>
          <a:bodyPr>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AU" sz="3400" b="1" i="1" dirty="0" smtClean="0">
                <a:solidFill>
                  <a:schemeClr val="bg1"/>
                </a:solidFill>
                <a:latin typeface="Helvetica 35 Thin"/>
                <a:ea typeface="+mj-ea"/>
                <a:cs typeface="+mj-cs"/>
              </a:rPr>
              <a:t>4</a:t>
            </a:r>
            <a:r>
              <a:rPr kumimoji="0" lang="en-AU" sz="3400" b="1" i="1" u="none" strike="noStrike" kern="1200" cap="none" spc="0" normalizeH="0" baseline="0" noProof="0" dirty="0" smtClean="0">
                <a:ln>
                  <a:noFill/>
                </a:ln>
                <a:solidFill>
                  <a:schemeClr val="bg1"/>
                </a:solidFill>
                <a:effectLst/>
                <a:uLnTx/>
                <a:uFillTx/>
                <a:latin typeface="Helvetica 35 Thin"/>
                <a:ea typeface="+mj-ea"/>
                <a:cs typeface="+mj-cs"/>
              </a:rPr>
              <a:t>.   E-make strategic development </a:t>
            </a:r>
            <a:endParaRPr kumimoji="0" lang="en-AU" sz="3400" b="1" i="1" u="none" strike="noStrike" kern="1200" cap="none" spc="0" normalizeH="0" baseline="0" noProof="0" dirty="0">
              <a:ln>
                <a:noFill/>
              </a:ln>
              <a:solidFill>
                <a:schemeClr val="bg1"/>
              </a:solidFill>
              <a:effectLst/>
              <a:uLnTx/>
              <a:uFillTx/>
              <a:latin typeface="Helvetica 35 Thin"/>
              <a:ea typeface="+mj-ea"/>
              <a:cs typeface="+mj-cs"/>
            </a:endParaRPr>
          </a:p>
        </p:txBody>
      </p:sp>
      <p:sp>
        <p:nvSpPr>
          <p:cNvPr id="5" name="Content Placeholder 2"/>
          <p:cNvSpPr>
            <a:spLocks noGrp="1"/>
          </p:cNvSpPr>
          <p:nvPr>
            <p:ph idx="1"/>
          </p:nvPr>
        </p:nvSpPr>
        <p:spPr>
          <a:xfrm>
            <a:off x="214282" y="1180930"/>
            <a:ext cx="8572560" cy="4786346"/>
          </a:xfrm>
        </p:spPr>
        <p:txBody>
          <a:bodyPr>
            <a:noAutofit/>
          </a:bodyPr>
          <a:lstStyle/>
          <a:p>
            <a:pPr marL="540000" indent="-432000">
              <a:spcBef>
                <a:spcPts val="0"/>
              </a:spcBef>
              <a:buFont typeface="+mj-lt"/>
              <a:buAutoNum type="arabicPeriod"/>
            </a:pPr>
            <a:r>
              <a:rPr lang="en-AU" sz="2700" dirty="0" smtClean="0">
                <a:latin typeface="Helvetica 35 Thin"/>
              </a:rPr>
              <a:t>Literature Review </a:t>
            </a:r>
          </a:p>
          <a:p>
            <a:pPr marL="828000" lvl="1" indent="-288000">
              <a:spcBef>
                <a:spcPts val="0"/>
              </a:spcBef>
              <a:spcAft>
                <a:spcPts val="1500"/>
              </a:spcAft>
              <a:buFont typeface="Arial" pitchFamily="34" charset="0"/>
              <a:buChar char="•"/>
            </a:pPr>
            <a:r>
              <a:rPr lang="en-AU" sz="2400" dirty="0" smtClean="0">
                <a:latin typeface="Helvetica 35 Thin"/>
              </a:rPr>
              <a:t>Key word search using electronic databases (Pub Med and Medline) published since 1995 and search of grey literature.</a:t>
            </a:r>
          </a:p>
          <a:p>
            <a:pPr marL="540000" indent="-432000">
              <a:spcBef>
                <a:spcPts val="0"/>
              </a:spcBef>
              <a:buFont typeface="+mj-lt"/>
              <a:buAutoNum type="arabicPeriod"/>
            </a:pPr>
            <a:r>
              <a:rPr lang="en-AU" sz="2700" dirty="0" smtClean="0">
                <a:latin typeface="Helvetica 35 Thin"/>
              </a:rPr>
              <a:t>Research Study into the use of evaluation in policy</a:t>
            </a:r>
          </a:p>
          <a:p>
            <a:pPr marL="828000" lvl="1" indent="-288000">
              <a:spcBef>
                <a:spcPts val="0"/>
              </a:spcBef>
              <a:spcAft>
                <a:spcPts val="1500"/>
              </a:spcAft>
              <a:buFont typeface="Arial" pitchFamily="34" charset="0"/>
              <a:buChar char="•"/>
            </a:pPr>
            <a:r>
              <a:rPr lang="en-AU" sz="2400" dirty="0" smtClean="0">
                <a:latin typeface="Helvetica 35 Thin"/>
              </a:rPr>
              <a:t>Up to n=20 semi structured interviews with senior policy makers and researchers.</a:t>
            </a:r>
          </a:p>
          <a:p>
            <a:pPr marL="540000" indent="-432000">
              <a:spcBef>
                <a:spcPts val="0"/>
              </a:spcBef>
              <a:buFont typeface="+mj-lt"/>
              <a:buAutoNum type="arabicPeriod"/>
            </a:pPr>
            <a:r>
              <a:rPr lang="en-AU" sz="2700" dirty="0" smtClean="0">
                <a:solidFill>
                  <a:srgbClr val="FF0000"/>
                </a:solidFill>
                <a:latin typeface="Helvetica 35 Thin"/>
              </a:rPr>
              <a:t>Reflection of experiences to date providing advice to policy agencies </a:t>
            </a:r>
          </a:p>
          <a:p>
            <a:pPr marL="828000" lvl="1" indent="-288000">
              <a:spcBef>
                <a:spcPts val="0"/>
              </a:spcBef>
              <a:buFont typeface="Arial" pitchFamily="34" charset="0"/>
              <a:buChar char="•"/>
            </a:pPr>
            <a:r>
              <a:rPr lang="en-AU" sz="2400" dirty="0" smtClean="0">
                <a:solidFill>
                  <a:srgbClr val="FF0000"/>
                </a:solidFill>
                <a:latin typeface="Helvetica 35 Thin"/>
              </a:rPr>
              <a:t>In depth semi-structured interviews with policy makers and Evaluation Advisers (researchers).</a:t>
            </a:r>
          </a:p>
          <a:p>
            <a:pPr marL="514350" indent="-514350">
              <a:buFont typeface="+mj-lt"/>
              <a:buAutoNum type="arabicPeriod"/>
            </a:pPr>
            <a:endParaRPr lang="en-AU" sz="2400" dirty="0" smtClean="0"/>
          </a:p>
          <a:p>
            <a:pPr marL="514350" indent="-514350">
              <a:buFont typeface="+mj-lt"/>
              <a:buAutoNum type="arabicPeriod"/>
            </a:pPr>
            <a:endParaRPr lang="en-AU"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14348" y="1600200"/>
            <a:ext cx="7643866" cy="4525963"/>
          </a:xfrm>
        </p:spPr>
        <p:txBody>
          <a:bodyPr/>
          <a:lstStyle/>
          <a:p>
            <a:pPr marL="540000" indent="-432000">
              <a:spcBef>
                <a:spcPts val="1200"/>
              </a:spcBef>
              <a:spcAft>
                <a:spcPts val="900"/>
              </a:spcAft>
            </a:pPr>
            <a:r>
              <a:rPr lang="en-AU" sz="2800" dirty="0" smtClean="0">
                <a:latin typeface="Helvetica 35 Thin"/>
              </a:rPr>
              <a:t>6 E-Makes conducted for policy agencies to date.</a:t>
            </a:r>
          </a:p>
          <a:p>
            <a:pPr marL="540000" indent="-432000">
              <a:spcBef>
                <a:spcPts val="1200"/>
              </a:spcBef>
              <a:spcAft>
                <a:spcPts val="600"/>
              </a:spcAft>
            </a:pPr>
            <a:r>
              <a:rPr lang="en-AU" sz="2800" dirty="0" smtClean="0">
                <a:latin typeface="Helvetica 35 Thin"/>
              </a:rPr>
              <a:t>4 E-Makes are used for the basis of this study.</a:t>
            </a:r>
          </a:p>
          <a:p>
            <a:pPr marL="540000" indent="-432000">
              <a:spcBef>
                <a:spcPts val="1200"/>
              </a:spcBef>
              <a:spcAft>
                <a:spcPts val="600"/>
              </a:spcAft>
            </a:pPr>
            <a:r>
              <a:rPr lang="en-AU" sz="2800" dirty="0" smtClean="0">
                <a:latin typeface="Helvetica 35 Thin"/>
              </a:rPr>
              <a:t>2 E-Make case studies presented.</a:t>
            </a:r>
          </a:p>
          <a:p>
            <a:pPr marL="900000" lvl="1" indent="-360000">
              <a:spcBef>
                <a:spcPts val="600"/>
              </a:spcBef>
              <a:spcAft>
                <a:spcPts val="600"/>
              </a:spcAft>
              <a:buNone/>
            </a:pPr>
            <a:endParaRPr lang="en-AU" sz="2600" dirty="0" smtClean="0">
              <a:latin typeface="Helvetica 35 Thin"/>
            </a:endParaRPr>
          </a:p>
          <a:p>
            <a:endParaRPr lang="en-AU" dirty="0"/>
          </a:p>
        </p:txBody>
      </p:sp>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14</a:t>
            </a:fld>
            <a:endParaRPr lang="en-AU"/>
          </a:p>
        </p:txBody>
      </p:sp>
      <p:sp>
        <p:nvSpPr>
          <p:cNvPr id="4" name="Title 1"/>
          <p:cNvSpPr txBox="1">
            <a:spLocks/>
          </p:cNvSpPr>
          <p:nvPr/>
        </p:nvSpPr>
        <p:spPr>
          <a:xfrm>
            <a:off x="457200" y="274638"/>
            <a:ext cx="8229600" cy="1143000"/>
          </a:xfrm>
          <a:prstGeom prst="rect">
            <a:avLst/>
          </a:prstGeom>
        </p:spPr>
        <p:txBody>
          <a:bodyPr>
            <a:normAutofit fontScale="97500"/>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AU" sz="3400" b="1" i="1" dirty="0" smtClean="0">
                <a:solidFill>
                  <a:schemeClr val="bg1"/>
                </a:solidFill>
                <a:latin typeface="Helvetica 35 Thin"/>
                <a:ea typeface="+mj-ea"/>
                <a:cs typeface="+mj-cs"/>
              </a:rPr>
              <a:t>5</a:t>
            </a:r>
            <a:r>
              <a:rPr kumimoji="0" lang="en-AU" sz="3400" b="1" i="1" u="none" strike="noStrike" kern="1200" cap="none" spc="0" normalizeH="0" baseline="0" noProof="0" dirty="0" smtClean="0">
                <a:ln>
                  <a:noFill/>
                </a:ln>
                <a:solidFill>
                  <a:schemeClr val="bg1"/>
                </a:solidFill>
                <a:effectLst/>
                <a:uLnTx/>
                <a:uFillTx/>
                <a:latin typeface="Helvetica 35 Thin"/>
                <a:ea typeface="+mj-ea"/>
                <a:cs typeface="+mj-cs"/>
              </a:rPr>
              <a:t>.  Reflections on experiences to date</a:t>
            </a:r>
            <a:endParaRPr kumimoji="0" lang="en-AU" sz="3400" b="1" i="1" u="none" strike="noStrike" kern="1200" cap="none" spc="0" normalizeH="0" baseline="0" noProof="0" dirty="0">
              <a:ln>
                <a:noFill/>
              </a:ln>
              <a:solidFill>
                <a:schemeClr val="bg1"/>
              </a:solidFill>
              <a:effectLst/>
              <a:uLnTx/>
              <a:uFillTx/>
              <a:latin typeface="Helvetica 35 Thin"/>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15</a:t>
            </a:fld>
            <a:endParaRPr lang="en-AU"/>
          </a:p>
        </p:txBody>
      </p:sp>
      <p:sp>
        <p:nvSpPr>
          <p:cNvPr id="4" name="Title 1"/>
          <p:cNvSpPr txBox="1">
            <a:spLocks/>
          </p:cNvSpPr>
          <p:nvPr/>
        </p:nvSpPr>
        <p:spPr>
          <a:xfrm>
            <a:off x="467544" y="0"/>
            <a:ext cx="8229600" cy="1143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AU" sz="3400" b="1" i="1" dirty="0" smtClean="0">
                <a:solidFill>
                  <a:schemeClr val="bg1"/>
                </a:solidFill>
                <a:latin typeface="Helvetica 35 Thin"/>
                <a:ea typeface="+mj-ea"/>
                <a:cs typeface="+mj-cs"/>
              </a:rPr>
              <a:t>6</a:t>
            </a:r>
            <a:r>
              <a:rPr kumimoji="0" lang="en-AU" sz="3400" b="1" i="1" u="none" strike="noStrike" kern="1200" cap="none" spc="0" normalizeH="0" baseline="0" noProof="0" dirty="0" smtClean="0">
                <a:ln>
                  <a:noFill/>
                </a:ln>
                <a:solidFill>
                  <a:schemeClr val="bg1"/>
                </a:solidFill>
                <a:effectLst/>
                <a:uLnTx/>
                <a:uFillTx/>
                <a:latin typeface="Helvetica 35 Thin"/>
                <a:ea typeface="+mj-ea"/>
                <a:cs typeface="+mj-cs"/>
              </a:rPr>
              <a:t>.  Research objectiv</a:t>
            </a:r>
            <a:r>
              <a:rPr kumimoji="0" lang="en-AU" sz="3400" b="1" i="0" u="none" strike="noStrike" kern="1200" cap="none" spc="0" normalizeH="0" baseline="0" noProof="0" dirty="0" smtClean="0">
                <a:ln>
                  <a:noFill/>
                </a:ln>
                <a:solidFill>
                  <a:schemeClr val="bg1"/>
                </a:solidFill>
                <a:effectLst/>
                <a:uLnTx/>
                <a:uFillTx/>
                <a:latin typeface="Helvetica 35 Thin"/>
                <a:ea typeface="+mj-ea"/>
                <a:cs typeface="+mj-cs"/>
              </a:rPr>
              <a:t>es – case study analysis</a:t>
            </a:r>
            <a:endParaRPr kumimoji="0" lang="en-AU" sz="3400" b="1" i="0" u="none" strike="noStrike" kern="1200" cap="none" spc="0" normalizeH="0" baseline="0" noProof="0" dirty="0">
              <a:ln>
                <a:noFill/>
              </a:ln>
              <a:solidFill>
                <a:schemeClr val="bg1"/>
              </a:solidFill>
              <a:effectLst/>
              <a:uLnTx/>
              <a:uFillTx/>
              <a:latin typeface="Helvetica 35 Thin"/>
              <a:ea typeface="+mj-ea"/>
              <a:cs typeface="+mj-cs"/>
            </a:endParaRPr>
          </a:p>
        </p:txBody>
      </p:sp>
      <p:sp>
        <p:nvSpPr>
          <p:cNvPr id="5" name="Content Placeholder 2"/>
          <p:cNvSpPr>
            <a:spLocks noGrp="1"/>
          </p:cNvSpPr>
          <p:nvPr>
            <p:ph idx="1"/>
          </p:nvPr>
        </p:nvSpPr>
        <p:spPr>
          <a:xfrm>
            <a:off x="785786" y="1571612"/>
            <a:ext cx="7715304" cy="4525963"/>
          </a:xfrm>
        </p:spPr>
        <p:txBody>
          <a:bodyPr/>
          <a:lstStyle/>
          <a:p>
            <a:pPr marL="0" indent="0">
              <a:buNone/>
            </a:pPr>
            <a:r>
              <a:rPr lang="en-AU" sz="2800" dirty="0" smtClean="0">
                <a:latin typeface="Helvetica 35 Thin"/>
              </a:rPr>
              <a:t>Objectives:</a:t>
            </a:r>
          </a:p>
          <a:p>
            <a:pPr marL="540000" indent="-432000">
              <a:spcBef>
                <a:spcPts val="1200"/>
              </a:spcBef>
              <a:spcAft>
                <a:spcPts val="600"/>
              </a:spcAft>
            </a:pPr>
            <a:r>
              <a:rPr lang="en-AU" sz="2600" dirty="0" smtClean="0">
                <a:latin typeface="Helvetica 35 Thin"/>
              </a:rPr>
              <a:t>To understand why policy agencies engage assistance to plan evaluations.</a:t>
            </a:r>
          </a:p>
          <a:p>
            <a:pPr marL="540000" indent="-432000">
              <a:spcBef>
                <a:spcPts val="1200"/>
              </a:spcBef>
              <a:spcAft>
                <a:spcPts val="600"/>
              </a:spcAft>
            </a:pPr>
            <a:r>
              <a:rPr lang="en-AU" sz="2600" dirty="0" smtClean="0">
                <a:latin typeface="Helvetica 35 Thin"/>
              </a:rPr>
              <a:t>To determine the outcomes of the provision of E-make advice.</a:t>
            </a:r>
          </a:p>
          <a:p>
            <a:pPr marL="540000" indent="-432000">
              <a:spcBef>
                <a:spcPts val="1200"/>
              </a:spcBef>
              <a:spcAft>
                <a:spcPts val="600"/>
              </a:spcAft>
            </a:pPr>
            <a:r>
              <a:rPr lang="en-AU" sz="2600" dirty="0" smtClean="0">
                <a:latin typeface="Helvetica 35 Thin"/>
              </a:rPr>
              <a:t>Improve the quality and usefulness of advice given to policy agencies through E-make.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16</a:t>
            </a:fld>
            <a:endParaRPr lang="en-AU"/>
          </a:p>
        </p:txBody>
      </p:sp>
      <p:sp>
        <p:nvSpPr>
          <p:cNvPr id="4" name="Title 1"/>
          <p:cNvSpPr txBox="1">
            <a:spLocks/>
          </p:cNvSpPr>
          <p:nvPr/>
        </p:nvSpPr>
        <p:spPr>
          <a:xfrm>
            <a:off x="357158" y="285728"/>
            <a:ext cx="8229600" cy="71438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AU" sz="3400" b="1" i="1" dirty="0" smtClean="0">
                <a:solidFill>
                  <a:schemeClr val="bg1"/>
                </a:solidFill>
                <a:latin typeface="Helvetica 35 Thin"/>
                <a:ea typeface="+mj-ea"/>
                <a:cs typeface="+mj-cs"/>
              </a:rPr>
              <a:t>7</a:t>
            </a:r>
            <a:r>
              <a:rPr kumimoji="0" lang="en-AU" sz="3400" b="1" i="1" u="none" strike="noStrike" kern="1200" cap="none" spc="0" normalizeH="0" baseline="0" noProof="0" dirty="0" smtClean="0">
                <a:ln>
                  <a:noFill/>
                </a:ln>
                <a:solidFill>
                  <a:schemeClr val="bg1"/>
                </a:solidFill>
                <a:effectLst/>
                <a:uLnTx/>
                <a:uFillTx/>
                <a:latin typeface="Helvetica 35 Thin"/>
                <a:ea typeface="+mj-ea"/>
                <a:cs typeface="+mj-cs"/>
              </a:rPr>
              <a:t>.  Methods</a:t>
            </a:r>
            <a:endParaRPr kumimoji="0" lang="en-AU" sz="3400" b="1" i="1" u="none" strike="noStrike" kern="1200" cap="none" spc="0" normalizeH="0" baseline="0" noProof="0" dirty="0">
              <a:ln>
                <a:noFill/>
              </a:ln>
              <a:solidFill>
                <a:schemeClr val="bg1"/>
              </a:solidFill>
              <a:effectLst/>
              <a:uLnTx/>
              <a:uFillTx/>
              <a:latin typeface="Helvetica 35 Thin"/>
              <a:ea typeface="+mj-ea"/>
              <a:cs typeface="+mj-cs"/>
            </a:endParaRPr>
          </a:p>
        </p:txBody>
      </p:sp>
      <p:sp>
        <p:nvSpPr>
          <p:cNvPr id="5" name="Content Placeholder 2"/>
          <p:cNvSpPr>
            <a:spLocks noGrp="1"/>
          </p:cNvSpPr>
          <p:nvPr>
            <p:ph idx="1"/>
          </p:nvPr>
        </p:nvSpPr>
        <p:spPr>
          <a:xfrm>
            <a:off x="428596" y="1247914"/>
            <a:ext cx="8229600" cy="5162038"/>
          </a:xfrm>
        </p:spPr>
        <p:txBody>
          <a:bodyPr>
            <a:normAutofit fontScale="70000" lnSpcReduction="20000"/>
          </a:bodyPr>
          <a:lstStyle/>
          <a:p>
            <a:pPr marL="540000" indent="-432000">
              <a:lnSpc>
                <a:spcPct val="120000"/>
              </a:lnSpc>
              <a:spcBef>
                <a:spcPts val="600"/>
              </a:spcBef>
              <a:buFont typeface="+mj-lt"/>
              <a:buAutoNum type="romanLcPeriod"/>
            </a:pPr>
            <a:r>
              <a:rPr lang="en-AU" sz="3800" dirty="0" smtClean="0">
                <a:latin typeface="Helvetica 35 Thin"/>
              </a:rPr>
              <a:t>In-depth interviews with:</a:t>
            </a:r>
          </a:p>
          <a:p>
            <a:pPr marL="936000" lvl="1" indent="-360000">
              <a:lnSpc>
                <a:spcPct val="120000"/>
              </a:lnSpc>
              <a:spcBef>
                <a:spcPts val="600"/>
              </a:spcBef>
              <a:buFont typeface="Arial" pitchFamily="34" charset="0"/>
              <a:buChar char="•"/>
            </a:pPr>
            <a:r>
              <a:rPr lang="en-AU" sz="3200" dirty="0" smtClean="0">
                <a:latin typeface="Helvetica 35 Thin"/>
              </a:rPr>
              <a:t>4 policy makers</a:t>
            </a:r>
          </a:p>
          <a:p>
            <a:pPr marL="936000" lvl="1" indent="-360000">
              <a:lnSpc>
                <a:spcPct val="120000"/>
              </a:lnSpc>
              <a:spcBef>
                <a:spcPts val="600"/>
              </a:spcBef>
              <a:buFont typeface="Arial" pitchFamily="34" charset="0"/>
              <a:buChar char="•"/>
            </a:pPr>
            <a:r>
              <a:rPr lang="en-AU" sz="3200" dirty="0" smtClean="0">
                <a:latin typeface="Helvetica 35 Thin"/>
              </a:rPr>
              <a:t>2 Evaluation Advisers.</a:t>
            </a:r>
          </a:p>
          <a:p>
            <a:pPr marL="540000" indent="-432000">
              <a:lnSpc>
                <a:spcPct val="120000"/>
              </a:lnSpc>
              <a:spcBef>
                <a:spcPts val="600"/>
              </a:spcBef>
              <a:buFont typeface="+mj-lt"/>
              <a:buAutoNum type="romanLcPeriod" startAt="2"/>
            </a:pPr>
            <a:r>
              <a:rPr lang="en-AU" sz="3800" dirty="0" smtClean="0">
                <a:latin typeface="Helvetica 35 Thin"/>
              </a:rPr>
              <a:t> Analysis of primary documents including E-make commissioning tool, correspondence, draft and final evaluation briefs.</a:t>
            </a:r>
          </a:p>
          <a:p>
            <a:pPr marL="540000" indent="-432000">
              <a:lnSpc>
                <a:spcPct val="120000"/>
              </a:lnSpc>
              <a:spcBef>
                <a:spcPts val="600"/>
              </a:spcBef>
              <a:buFont typeface="+mj-lt"/>
              <a:buAutoNum type="romanLcPeriod" startAt="3"/>
            </a:pPr>
            <a:r>
              <a:rPr lang="en-AU" sz="3800" dirty="0" smtClean="0">
                <a:latin typeface="Helvetica 35 Thin"/>
              </a:rPr>
              <a:t>Thematic analysis</a:t>
            </a:r>
            <a:r>
              <a:rPr lang="en-AU" sz="3800" dirty="0">
                <a:latin typeface="Helvetica 35 Thin"/>
              </a:rPr>
              <a:t> </a:t>
            </a:r>
            <a:r>
              <a:rPr lang="en-AU" sz="3800" dirty="0" smtClean="0">
                <a:latin typeface="Helvetica 35 Thin"/>
              </a:rPr>
              <a:t>in terms of:</a:t>
            </a:r>
          </a:p>
          <a:p>
            <a:pPr marL="936000" lvl="1" indent="-360000">
              <a:lnSpc>
                <a:spcPct val="120000"/>
              </a:lnSpc>
              <a:spcBef>
                <a:spcPts val="600"/>
              </a:spcBef>
              <a:buFont typeface="Arial" pitchFamily="34" charset="0"/>
              <a:buChar char="•"/>
            </a:pPr>
            <a:r>
              <a:rPr lang="en-AU" sz="3200" dirty="0" smtClean="0">
                <a:latin typeface="Helvetica 35 Thin"/>
              </a:rPr>
              <a:t>Engagement </a:t>
            </a:r>
          </a:p>
          <a:p>
            <a:pPr marL="936000" lvl="1" indent="-360000">
              <a:lnSpc>
                <a:spcPct val="120000"/>
              </a:lnSpc>
              <a:spcBef>
                <a:spcPts val="600"/>
              </a:spcBef>
              <a:buFont typeface="Arial" pitchFamily="34" charset="0"/>
              <a:buChar char="•"/>
            </a:pPr>
            <a:r>
              <a:rPr lang="en-AU" sz="3200" dirty="0" smtClean="0">
                <a:latin typeface="Helvetica 35 Thin"/>
              </a:rPr>
              <a:t>Process</a:t>
            </a:r>
          </a:p>
          <a:p>
            <a:pPr marL="936000" lvl="1" indent="-360000">
              <a:lnSpc>
                <a:spcPct val="120000"/>
              </a:lnSpc>
              <a:spcBef>
                <a:spcPts val="600"/>
              </a:spcBef>
              <a:buFont typeface="Arial" pitchFamily="34" charset="0"/>
              <a:buChar char="•"/>
            </a:pPr>
            <a:r>
              <a:rPr lang="en-AU" sz="3200" dirty="0" smtClean="0">
                <a:latin typeface="Helvetica 35 Thin"/>
              </a:rPr>
              <a:t>Outcomes</a:t>
            </a:r>
          </a:p>
          <a:p>
            <a:pPr marL="936000" lvl="1" indent="-360000">
              <a:lnSpc>
                <a:spcPct val="120000"/>
              </a:lnSpc>
              <a:spcBef>
                <a:spcPts val="600"/>
              </a:spcBef>
              <a:buFont typeface="Arial" pitchFamily="34" charset="0"/>
              <a:buChar char="•"/>
            </a:pPr>
            <a:r>
              <a:rPr lang="en-AU" sz="3200" dirty="0" smtClean="0">
                <a:latin typeface="Helvetica 35 Thin"/>
              </a:rPr>
              <a:t>Cross-cutting themes or issues.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AU" dirty="0"/>
          </a:p>
        </p:txBody>
      </p:sp>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17</a:t>
            </a:fld>
            <a:endParaRPr lang="en-AU"/>
          </a:p>
        </p:txBody>
      </p:sp>
      <p:sp>
        <p:nvSpPr>
          <p:cNvPr id="4" name="Title 1"/>
          <p:cNvSpPr txBox="1">
            <a:spLocks/>
          </p:cNvSpPr>
          <p:nvPr/>
        </p:nvSpPr>
        <p:spPr>
          <a:xfrm>
            <a:off x="425084" y="297206"/>
            <a:ext cx="8229600" cy="1143000"/>
          </a:xfrm>
          <a:prstGeom prst="rect">
            <a:avLst/>
          </a:prstGeom>
        </p:spPr>
        <p:txBody>
          <a:bodyPr>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AU" sz="3400" b="1" i="1" dirty="0" smtClean="0">
                <a:solidFill>
                  <a:schemeClr val="bg1"/>
                </a:solidFill>
                <a:latin typeface="Helvetica 35 Thin"/>
                <a:ea typeface="+mj-ea"/>
                <a:cs typeface="+mj-cs"/>
              </a:rPr>
              <a:t>8</a:t>
            </a:r>
            <a:r>
              <a:rPr kumimoji="0" lang="en-AU" sz="3400" b="1" i="1" u="none" strike="noStrike" kern="1200" cap="none" spc="0" normalizeH="0" baseline="0" noProof="0" dirty="0" smtClean="0">
                <a:ln>
                  <a:noFill/>
                </a:ln>
                <a:solidFill>
                  <a:schemeClr val="bg1"/>
                </a:solidFill>
                <a:effectLst/>
                <a:uLnTx/>
                <a:uFillTx/>
                <a:latin typeface="Helvetica 35 Thin"/>
                <a:ea typeface="+mj-ea"/>
                <a:cs typeface="+mj-cs"/>
              </a:rPr>
              <a:t>.  Results</a:t>
            </a:r>
            <a:endParaRPr kumimoji="0" lang="en-US" sz="3400" b="1" i="1" u="none" strike="noStrike" kern="1200" cap="none" spc="0" normalizeH="0" baseline="0" noProof="0" dirty="0">
              <a:ln>
                <a:noFill/>
              </a:ln>
              <a:solidFill>
                <a:schemeClr val="bg1"/>
              </a:solidFill>
              <a:effectLst/>
              <a:uLnTx/>
              <a:uFillTx/>
              <a:latin typeface="Helvetica 35 Thin"/>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18</a:t>
            </a:fld>
            <a:endParaRPr lang="en-AU"/>
          </a:p>
        </p:txBody>
      </p:sp>
      <p:sp>
        <p:nvSpPr>
          <p:cNvPr id="4" name="Content Placeholder 2"/>
          <p:cNvSpPr>
            <a:spLocks noGrp="1"/>
          </p:cNvSpPr>
          <p:nvPr>
            <p:ph idx="1"/>
          </p:nvPr>
        </p:nvSpPr>
        <p:spPr>
          <a:xfrm>
            <a:off x="428596" y="1585300"/>
            <a:ext cx="7972452" cy="4525963"/>
          </a:xfrm>
        </p:spPr>
        <p:txBody>
          <a:bodyPr>
            <a:normAutofit lnSpcReduction="10000"/>
          </a:bodyPr>
          <a:lstStyle/>
          <a:p>
            <a:pPr marL="540000" indent="-432000">
              <a:lnSpc>
                <a:spcPct val="110000"/>
              </a:lnSpc>
              <a:spcBef>
                <a:spcPts val="600"/>
              </a:spcBef>
              <a:spcAft>
                <a:spcPts val="600"/>
              </a:spcAft>
            </a:pPr>
            <a:r>
              <a:rPr lang="en-AU" sz="2800" dirty="0" smtClean="0">
                <a:latin typeface="Helvetica 35 Thin"/>
                <a:cs typeface="Arial" pitchFamily="34" charset="0"/>
              </a:rPr>
              <a:t>A state-wide program to improve quality of care and life of people with chronic disease.</a:t>
            </a:r>
          </a:p>
          <a:p>
            <a:pPr marL="540000" indent="-432000">
              <a:lnSpc>
                <a:spcPct val="110000"/>
              </a:lnSpc>
              <a:spcBef>
                <a:spcPts val="600"/>
              </a:spcBef>
              <a:spcAft>
                <a:spcPts val="600"/>
              </a:spcAft>
            </a:pPr>
            <a:r>
              <a:rPr lang="en-AU" sz="2800" dirty="0" smtClean="0">
                <a:latin typeface="Helvetica 35 Thin"/>
                <a:cs typeface="Arial" pitchFamily="34" charset="0"/>
              </a:rPr>
              <a:t>Multi-site program implemented at a regional level.</a:t>
            </a:r>
          </a:p>
          <a:p>
            <a:pPr marL="540000" indent="-432000">
              <a:lnSpc>
                <a:spcPct val="110000"/>
              </a:lnSpc>
              <a:spcBef>
                <a:spcPts val="600"/>
              </a:spcBef>
              <a:spcAft>
                <a:spcPts val="600"/>
              </a:spcAft>
            </a:pPr>
            <a:r>
              <a:rPr lang="en-AU" sz="2800" dirty="0" smtClean="0">
                <a:latin typeface="Helvetica 35 Thin"/>
                <a:cs typeface="Arial" pitchFamily="34" charset="0"/>
              </a:rPr>
              <a:t>Involved multiple government partner agencies.</a:t>
            </a:r>
          </a:p>
          <a:p>
            <a:pPr marL="540000" indent="-432000">
              <a:lnSpc>
                <a:spcPct val="110000"/>
              </a:lnSpc>
              <a:spcBef>
                <a:spcPts val="600"/>
              </a:spcBef>
              <a:spcAft>
                <a:spcPts val="600"/>
              </a:spcAft>
            </a:pPr>
            <a:r>
              <a:rPr lang="en-AU" sz="2800" dirty="0" smtClean="0">
                <a:latin typeface="Helvetica 35 Thin"/>
                <a:cs typeface="Arial" pitchFamily="34" charset="0"/>
              </a:rPr>
              <a:t>Starting point for the agency was a draft project specification and terms of reference for evaluators.</a:t>
            </a:r>
          </a:p>
          <a:p>
            <a:pPr>
              <a:buNone/>
            </a:pPr>
            <a:endParaRPr lang="en-AU" sz="2000" dirty="0" smtClean="0">
              <a:latin typeface="Arial" pitchFamily="34" charset="0"/>
              <a:cs typeface="Arial" pitchFamily="34" charset="0"/>
            </a:endParaRPr>
          </a:p>
        </p:txBody>
      </p:sp>
      <p:sp>
        <p:nvSpPr>
          <p:cNvPr id="5" name="Rectangle 4"/>
          <p:cNvSpPr/>
          <p:nvPr/>
        </p:nvSpPr>
        <p:spPr>
          <a:xfrm>
            <a:off x="857224" y="44970"/>
            <a:ext cx="7358114" cy="1077218"/>
          </a:xfrm>
          <a:prstGeom prst="rect">
            <a:avLst/>
          </a:prstGeom>
        </p:spPr>
        <p:txBody>
          <a:bodyPr wrap="square">
            <a:spAutoFit/>
          </a:bodyPr>
          <a:lstStyle/>
          <a:p>
            <a:r>
              <a:rPr lang="en-AU" sz="3200" b="1" i="1" dirty="0" smtClean="0">
                <a:solidFill>
                  <a:schemeClr val="bg1"/>
                </a:solidFill>
                <a:latin typeface="Helvetica 35 Thin"/>
                <a:cs typeface="Arial" pitchFamily="34" charset="0"/>
              </a:rPr>
              <a:t>Case 1:  Tendering an evaluation of a state-wide health service program</a:t>
            </a:r>
            <a:endParaRPr lang="en-AU" sz="3200" b="1" i="1" dirty="0">
              <a:solidFill>
                <a:schemeClr val="bg1"/>
              </a:solidFill>
              <a:latin typeface="Helvetica 35 Thin"/>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19</a:t>
            </a:fld>
            <a:endParaRPr lang="en-AU"/>
          </a:p>
        </p:txBody>
      </p:sp>
      <p:sp>
        <p:nvSpPr>
          <p:cNvPr id="4" name="Title 1"/>
          <p:cNvSpPr txBox="1">
            <a:spLocks/>
          </p:cNvSpPr>
          <p:nvPr/>
        </p:nvSpPr>
        <p:spPr>
          <a:xfrm>
            <a:off x="428596" y="0"/>
            <a:ext cx="8229600" cy="1143000"/>
          </a:xfrm>
          <a:prstGeom prst="rect">
            <a:avLst/>
          </a:prstGeom>
        </p:spPr>
        <p:txBody>
          <a:bodyPr>
            <a:normAutofit/>
          </a:bodyPr>
          <a:lstStyle/>
          <a:p>
            <a:pPr lvl="0" algn="ctr" eaLnBrk="0" hangingPunct="0">
              <a:defRPr/>
            </a:pPr>
            <a:r>
              <a:rPr lang="en-AU" sz="3400" b="1" i="1" dirty="0" smtClean="0">
                <a:solidFill>
                  <a:schemeClr val="bg1"/>
                </a:solidFill>
                <a:latin typeface="Helvetica 35 Thin"/>
                <a:cs typeface="Arial" pitchFamily="34" charset="0"/>
              </a:rPr>
              <a:t>Case 1:  Tendering an evaluation of a state-wide preventive program</a:t>
            </a:r>
            <a:endParaRPr kumimoji="0" lang="en-AU" sz="3400" b="1" i="1" u="none" strike="noStrike" kern="1200" cap="none" spc="0" normalizeH="0" baseline="0" noProof="0" dirty="0">
              <a:ln>
                <a:noFill/>
              </a:ln>
              <a:solidFill>
                <a:schemeClr val="bg1"/>
              </a:solidFill>
              <a:effectLst/>
              <a:uLnTx/>
              <a:uFillTx/>
              <a:latin typeface="Helvetica 35 Thin"/>
              <a:ea typeface="+mj-ea"/>
              <a:cs typeface="+mj-cs"/>
            </a:endParaRPr>
          </a:p>
        </p:txBody>
      </p:sp>
      <p:sp>
        <p:nvSpPr>
          <p:cNvPr id="6" name="Content Placeholder 2"/>
          <p:cNvSpPr>
            <a:spLocks noGrp="1"/>
          </p:cNvSpPr>
          <p:nvPr>
            <p:ph idx="1"/>
          </p:nvPr>
        </p:nvSpPr>
        <p:spPr>
          <a:xfrm>
            <a:off x="134750" y="1318798"/>
            <a:ext cx="8715436" cy="5214974"/>
          </a:xfrm>
        </p:spPr>
        <p:txBody>
          <a:bodyPr>
            <a:normAutofit fontScale="40000" lnSpcReduction="20000"/>
          </a:bodyPr>
          <a:lstStyle/>
          <a:p>
            <a:pPr marL="540000" indent="-432000">
              <a:lnSpc>
                <a:spcPct val="120000"/>
              </a:lnSpc>
              <a:spcBef>
                <a:spcPts val="600"/>
              </a:spcBef>
              <a:spcAft>
                <a:spcPts val="600"/>
              </a:spcAft>
            </a:pPr>
            <a:r>
              <a:rPr lang="en-AU" sz="4500" b="1" dirty="0" smtClean="0">
                <a:latin typeface="Helvetica 35 Thin"/>
                <a:cs typeface="Arial" pitchFamily="34" charset="0"/>
              </a:rPr>
              <a:t>Engagement</a:t>
            </a:r>
          </a:p>
          <a:p>
            <a:pPr marL="540000" indent="0">
              <a:lnSpc>
                <a:spcPct val="120000"/>
              </a:lnSpc>
              <a:spcBef>
                <a:spcPts val="600"/>
              </a:spcBef>
              <a:spcAft>
                <a:spcPts val="600"/>
              </a:spcAft>
              <a:buNone/>
            </a:pPr>
            <a:r>
              <a:rPr lang="en-AU" sz="4500" dirty="0" smtClean="0">
                <a:latin typeface="Helvetica 35 Thin"/>
                <a:cs typeface="Arial" pitchFamily="34" charset="0"/>
              </a:rPr>
              <a:t>Institute approached to appraise, improve and finalise tender documents, with a focus on:</a:t>
            </a:r>
          </a:p>
          <a:p>
            <a:pPr marL="720000" indent="-180000">
              <a:lnSpc>
                <a:spcPct val="120000"/>
              </a:lnSpc>
              <a:spcBef>
                <a:spcPts val="600"/>
              </a:spcBef>
              <a:spcAft>
                <a:spcPts val="600"/>
              </a:spcAft>
              <a:buFont typeface="Arial" pitchFamily="34" charset="0"/>
              <a:buChar char="•"/>
            </a:pPr>
            <a:r>
              <a:rPr lang="en-AU" sz="4500" dirty="0" smtClean="0">
                <a:latin typeface="Helvetica 35 Thin"/>
                <a:cs typeface="Arial" pitchFamily="34" charset="0"/>
              </a:rPr>
              <a:t>Realistic scope and methodological rigour</a:t>
            </a:r>
          </a:p>
          <a:p>
            <a:pPr marL="720000" indent="-180000">
              <a:lnSpc>
                <a:spcPct val="120000"/>
              </a:lnSpc>
              <a:spcBef>
                <a:spcPts val="600"/>
              </a:spcBef>
              <a:spcAft>
                <a:spcPts val="600"/>
              </a:spcAft>
              <a:buFont typeface="Arial" pitchFamily="34" charset="0"/>
              <a:buChar char="•"/>
            </a:pPr>
            <a:r>
              <a:rPr lang="en-AU" sz="4500" dirty="0" smtClean="0">
                <a:latin typeface="Helvetica 35 Thin"/>
                <a:cs typeface="Arial" pitchFamily="34" charset="0"/>
              </a:rPr>
              <a:t>Assessment criteria</a:t>
            </a:r>
          </a:p>
          <a:p>
            <a:pPr marL="720000" indent="-180000">
              <a:lnSpc>
                <a:spcPct val="120000"/>
              </a:lnSpc>
              <a:spcBef>
                <a:spcPts val="600"/>
              </a:spcBef>
              <a:spcAft>
                <a:spcPts val="600"/>
              </a:spcAft>
              <a:buFont typeface="Arial" pitchFamily="34" charset="0"/>
              <a:buChar char="•"/>
            </a:pPr>
            <a:r>
              <a:rPr lang="en-AU" sz="4500" dirty="0" smtClean="0">
                <a:latin typeface="Helvetica 35 Thin"/>
                <a:cs typeface="Arial" pitchFamily="34" charset="0"/>
              </a:rPr>
              <a:t>Determine appropriate language to attract a broad range of candidates.</a:t>
            </a:r>
          </a:p>
          <a:p>
            <a:pPr marL="540000" indent="-432000">
              <a:lnSpc>
                <a:spcPct val="120000"/>
              </a:lnSpc>
              <a:spcBef>
                <a:spcPts val="300"/>
              </a:spcBef>
            </a:pPr>
            <a:r>
              <a:rPr lang="en-AU" sz="4500" b="1" dirty="0" smtClean="0">
                <a:latin typeface="Helvetica 35 Thin"/>
                <a:cs typeface="Arial" pitchFamily="34" charset="0"/>
              </a:rPr>
              <a:t>Process</a:t>
            </a:r>
            <a:endParaRPr lang="en-AU" sz="4500" b="1" dirty="0">
              <a:latin typeface="Helvetica 35 Thin"/>
              <a:cs typeface="Arial" pitchFamily="34" charset="0"/>
            </a:endParaRPr>
          </a:p>
          <a:p>
            <a:pPr marL="720000" indent="-180000">
              <a:lnSpc>
                <a:spcPct val="120000"/>
              </a:lnSpc>
              <a:spcBef>
                <a:spcPts val="600"/>
              </a:spcBef>
              <a:buFont typeface="Arial" pitchFamily="34" charset="0"/>
              <a:buChar char="•"/>
            </a:pPr>
            <a:r>
              <a:rPr lang="en-AU" sz="4500" dirty="0" smtClean="0">
                <a:latin typeface="Helvetica 35 Thin"/>
                <a:cs typeface="Arial" pitchFamily="34" charset="0"/>
              </a:rPr>
              <a:t>Evaluation Adviser was an internal Institute staff member</a:t>
            </a:r>
          </a:p>
          <a:p>
            <a:pPr marL="720000" indent="-180000">
              <a:lnSpc>
                <a:spcPct val="120000"/>
              </a:lnSpc>
              <a:spcBef>
                <a:spcPts val="600"/>
              </a:spcBef>
              <a:buFont typeface="Arial" pitchFamily="34" charset="0"/>
              <a:buChar char="•"/>
            </a:pPr>
            <a:r>
              <a:rPr lang="en-AU" sz="4500" dirty="0" smtClean="0">
                <a:latin typeface="Helvetica 35 Thin"/>
                <a:cs typeface="Arial" pitchFamily="34" charset="0"/>
              </a:rPr>
              <a:t>Most communication via email</a:t>
            </a:r>
          </a:p>
          <a:p>
            <a:pPr marL="720000" indent="-180000">
              <a:lnSpc>
                <a:spcPct val="120000"/>
              </a:lnSpc>
              <a:spcBef>
                <a:spcPts val="600"/>
              </a:spcBef>
              <a:buFont typeface="Arial" pitchFamily="34" charset="0"/>
              <a:buChar char="•"/>
            </a:pPr>
            <a:r>
              <a:rPr lang="en-AU" sz="4500" dirty="0" smtClean="0">
                <a:latin typeface="Helvetica 35 Thin"/>
                <a:cs typeface="Arial" pitchFamily="34" charset="0"/>
              </a:rPr>
              <a:t>Involvement of clients’ partners on commenting on drafts.</a:t>
            </a:r>
          </a:p>
          <a:p>
            <a:pPr marL="540000" indent="-432000">
              <a:lnSpc>
                <a:spcPct val="120000"/>
              </a:lnSpc>
              <a:spcBef>
                <a:spcPts val="300"/>
              </a:spcBef>
            </a:pPr>
            <a:r>
              <a:rPr lang="en-AU" sz="4500" b="1" dirty="0" smtClean="0">
                <a:latin typeface="Helvetica 35 Thin"/>
                <a:cs typeface="Arial" pitchFamily="34" charset="0"/>
              </a:rPr>
              <a:t>Outcomes</a:t>
            </a:r>
          </a:p>
          <a:p>
            <a:pPr marL="720000" indent="-180000">
              <a:lnSpc>
                <a:spcPct val="120000"/>
              </a:lnSpc>
              <a:spcBef>
                <a:spcPts val="600"/>
              </a:spcBef>
              <a:buFont typeface="Arial" pitchFamily="34" charset="0"/>
              <a:buChar char="•"/>
            </a:pPr>
            <a:r>
              <a:rPr lang="en-AU" sz="4500" dirty="0" smtClean="0">
                <a:latin typeface="Helvetica 35 Thin"/>
                <a:cs typeface="Arial" pitchFamily="34" charset="0"/>
              </a:rPr>
              <a:t>Four high quality applicants </a:t>
            </a:r>
            <a:r>
              <a:rPr lang="en-AU" sz="4500" dirty="0">
                <a:latin typeface="Helvetica 35 Thin"/>
                <a:cs typeface="Arial" pitchFamily="34" charset="0"/>
              </a:rPr>
              <a:t>from </a:t>
            </a:r>
            <a:r>
              <a:rPr lang="en-AU" sz="4500" dirty="0" smtClean="0">
                <a:latin typeface="Helvetica 35 Thin"/>
                <a:cs typeface="Arial" pitchFamily="34" charset="0"/>
              </a:rPr>
              <a:t>academic (3) and consultancy sectors (1).</a:t>
            </a:r>
            <a:endParaRPr lang="en-AU" sz="4500" dirty="0">
              <a:latin typeface="Helvetica 35 Thin"/>
              <a:cs typeface="Arial" pitchFamily="34" charset="0"/>
            </a:endParaRPr>
          </a:p>
          <a:p>
            <a:pPr marL="720000" indent="-180000">
              <a:lnSpc>
                <a:spcPct val="120000"/>
              </a:lnSpc>
              <a:spcBef>
                <a:spcPts val="600"/>
              </a:spcBef>
              <a:buFont typeface="Arial" pitchFamily="34" charset="0"/>
              <a:buChar char="•"/>
            </a:pPr>
            <a:r>
              <a:rPr lang="en-AU" sz="4500" dirty="0" smtClean="0">
                <a:latin typeface="Helvetica 35 Thin"/>
                <a:cs typeface="Arial" pitchFamily="34" charset="0"/>
              </a:rPr>
              <a:t>A university-based research team appointed.</a:t>
            </a:r>
          </a:p>
          <a:p>
            <a:endParaRPr lang="en-AU" sz="4300" dirty="0">
              <a:latin typeface="Helvetica 35 Thin"/>
            </a:endParaRPr>
          </a:p>
          <a:p>
            <a:endParaRPr lang="en-AU" sz="4300" b="1" dirty="0">
              <a:latin typeface="Helvetica 35 Thin"/>
              <a:cs typeface="Arial" pitchFamily="34" charset="0"/>
            </a:endParaRPr>
          </a:p>
          <a:p>
            <a:endParaRPr lang="en-AU" sz="4300" dirty="0" smtClean="0">
              <a:latin typeface="Helvetica 35 Thin"/>
            </a:endParaRPr>
          </a:p>
          <a:p>
            <a:endParaRPr lang="en-AU" sz="2000" dirty="0" smtClean="0"/>
          </a:p>
          <a:p>
            <a:endParaRPr lang="en-AU" sz="2000" dirty="0" smtClean="0"/>
          </a:p>
          <a:p>
            <a:endParaRPr lang="en-AU"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42910" y="1571612"/>
            <a:ext cx="7686700" cy="4525963"/>
          </a:xfrm>
        </p:spPr>
        <p:txBody>
          <a:bodyPr/>
          <a:lstStyle/>
          <a:p>
            <a:pPr marL="540000" indent="-432000">
              <a:spcBef>
                <a:spcPts val="600"/>
              </a:spcBef>
              <a:spcAft>
                <a:spcPts val="1200"/>
              </a:spcAft>
            </a:pPr>
            <a:r>
              <a:rPr lang="en-US" sz="2800" dirty="0" smtClean="0">
                <a:latin typeface="Helvetica 35 Thin"/>
              </a:rPr>
              <a:t>Independent not-for profit </a:t>
            </a:r>
            <a:r>
              <a:rPr lang="en-US" sz="2800" dirty="0" err="1" smtClean="0">
                <a:latin typeface="Helvetica 35 Thin"/>
              </a:rPr>
              <a:t>organisation</a:t>
            </a:r>
            <a:r>
              <a:rPr lang="en-US" sz="2800" dirty="0" smtClean="0">
                <a:latin typeface="Helvetica 35 Thin"/>
              </a:rPr>
              <a:t>.</a:t>
            </a:r>
          </a:p>
          <a:p>
            <a:pPr marL="540000" indent="-432000">
              <a:spcBef>
                <a:spcPts val="600"/>
              </a:spcBef>
              <a:spcAft>
                <a:spcPts val="1200"/>
              </a:spcAft>
            </a:pPr>
            <a:r>
              <a:rPr lang="en-US" sz="2800" dirty="0" smtClean="0">
                <a:latin typeface="Helvetica 35 Thin"/>
              </a:rPr>
              <a:t>Receive core funding from NSW Department of Health.</a:t>
            </a:r>
          </a:p>
          <a:p>
            <a:pPr marL="540000" indent="-432000">
              <a:spcBef>
                <a:spcPts val="600"/>
              </a:spcBef>
              <a:spcAft>
                <a:spcPts val="600"/>
              </a:spcAft>
            </a:pPr>
            <a:r>
              <a:rPr lang="en-US" sz="2800" dirty="0" smtClean="0">
                <a:latin typeface="Helvetica 35 Thin"/>
              </a:rPr>
              <a:t>Mission is to improve the health and health services of Australians by promoting the use of research in policy making.</a:t>
            </a:r>
          </a:p>
          <a:p>
            <a:endParaRPr lang="en-AU" dirty="0"/>
          </a:p>
        </p:txBody>
      </p:sp>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2</a:t>
            </a:fld>
            <a:endParaRPr lang="en-AU"/>
          </a:p>
        </p:txBody>
      </p:sp>
      <p:sp>
        <p:nvSpPr>
          <p:cNvPr id="4" name="Rectangle 3"/>
          <p:cNvSpPr/>
          <p:nvPr/>
        </p:nvSpPr>
        <p:spPr>
          <a:xfrm>
            <a:off x="2214546" y="285728"/>
            <a:ext cx="4572000" cy="892552"/>
          </a:xfrm>
          <a:prstGeom prst="rect">
            <a:avLst/>
          </a:prstGeom>
        </p:spPr>
        <p:txBody>
          <a:bodyPr>
            <a:spAutoFit/>
          </a:bodyPr>
          <a:lstStyle/>
          <a:p>
            <a:pPr algn="ctr"/>
            <a:r>
              <a:rPr lang="en-US" sz="3400" b="1" i="1" dirty="0" smtClean="0">
                <a:solidFill>
                  <a:schemeClr val="bg1"/>
                </a:solidFill>
                <a:latin typeface="Helvetica 35 Thin"/>
              </a:rPr>
              <a:t>Sax Instit</a:t>
            </a:r>
            <a:r>
              <a:rPr lang="en-US" sz="3200" b="1" i="1" dirty="0" smtClean="0">
                <a:solidFill>
                  <a:schemeClr val="bg1"/>
                </a:solidFill>
                <a:latin typeface="Helvetica 35 Thin"/>
              </a:rPr>
              <a:t>ute</a:t>
            </a:r>
            <a:r>
              <a:rPr lang="en-US" b="1" i="1" dirty="0" smtClean="0"/>
              <a:t/>
            </a:r>
            <a:br>
              <a:rPr lang="en-US" b="1" i="1" dirty="0" smtClean="0"/>
            </a:br>
            <a:endParaRPr lang="en-AU" b="1" i="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20</a:t>
            </a:fld>
            <a:endParaRPr lang="en-AU"/>
          </a:p>
        </p:txBody>
      </p:sp>
      <p:sp>
        <p:nvSpPr>
          <p:cNvPr id="4" name="Content Placeholder 2"/>
          <p:cNvSpPr>
            <a:spLocks noGrp="1"/>
          </p:cNvSpPr>
          <p:nvPr>
            <p:ph idx="1"/>
          </p:nvPr>
        </p:nvSpPr>
        <p:spPr>
          <a:xfrm>
            <a:off x="928662" y="1643050"/>
            <a:ext cx="7358114" cy="4525963"/>
          </a:xfrm>
        </p:spPr>
        <p:txBody>
          <a:bodyPr/>
          <a:lstStyle/>
          <a:p>
            <a:pPr marL="0" lvl="0" indent="0">
              <a:spcBef>
                <a:spcPts val="600"/>
              </a:spcBef>
              <a:buNone/>
            </a:pPr>
            <a:r>
              <a:rPr lang="en-AU" sz="2800" i="1" dirty="0" smtClean="0">
                <a:latin typeface="Helvetica 35 Thin"/>
              </a:rPr>
              <a:t>“We wanted to clarify what were the things we really wanted to evaluate, and put it in a format that would be appealing to the research sector, speak their language and hopefully increase the number of and quality of people tendering for the job.”</a:t>
            </a:r>
          </a:p>
          <a:p>
            <a:pPr>
              <a:buNone/>
            </a:pPr>
            <a:endParaRPr lang="en-AU" dirty="0" smtClean="0"/>
          </a:p>
          <a:p>
            <a:pPr algn="r">
              <a:buNone/>
            </a:pPr>
            <a:r>
              <a:rPr lang="en-AU" sz="2200" dirty="0" smtClean="0">
                <a:latin typeface="Helvetica 35 Thin"/>
              </a:rPr>
              <a:t>Policy Maker</a:t>
            </a:r>
            <a:endParaRPr lang="en-AU" sz="2200" dirty="0">
              <a:latin typeface="Helvetica 35 Thin"/>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21</a:t>
            </a:fld>
            <a:endParaRPr lang="en-AU" dirty="0"/>
          </a:p>
        </p:txBody>
      </p:sp>
      <p:sp>
        <p:nvSpPr>
          <p:cNvPr id="4" name="Rectangle 3"/>
          <p:cNvSpPr/>
          <p:nvPr/>
        </p:nvSpPr>
        <p:spPr>
          <a:xfrm>
            <a:off x="1428728" y="285728"/>
            <a:ext cx="5643602" cy="615553"/>
          </a:xfrm>
          <a:prstGeom prst="rect">
            <a:avLst/>
          </a:prstGeom>
        </p:spPr>
        <p:txBody>
          <a:bodyPr wrap="square">
            <a:spAutoFit/>
          </a:bodyPr>
          <a:lstStyle/>
          <a:p>
            <a:pPr algn="ctr"/>
            <a:r>
              <a:rPr lang="en-AU" sz="3400" b="1" i="1" dirty="0" smtClean="0">
                <a:solidFill>
                  <a:schemeClr val="bg1"/>
                </a:solidFill>
                <a:latin typeface="Helvetica 35 Thin"/>
              </a:rPr>
              <a:t>Case 1: Notable Issues</a:t>
            </a:r>
            <a:endParaRPr lang="en-AU" sz="3400" b="1" i="1" dirty="0">
              <a:solidFill>
                <a:schemeClr val="bg1"/>
              </a:solidFill>
              <a:latin typeface="Helvetica 35 Thin"/>
            </a:endParaRPr>
          </a:p>
        </p:txBody>
      </p:sp>
      <p:sp>
        <p:nvSpPr>
          <p:cNvPr id="5" name="Content Placeholder 2"/>
          <p:cNvSpPr>
            <a:spLocks noGrp="1"/>
          </p:cNvSpPr>
          <p:nvPr>
            <p:ph idx="1"/>
          </p:nvPr>
        </p:nvSpPr>
        <p:spPr/>
        <p:txBody>
          <a:bodyPr/>
          <a:lstStyle/>
          <a:p>
            <a:pPr marL="542925" indent="-432000">
              <a:spcBef>
                <a:spcPts val="600"/>
              </a:spcBef>
              <a:spcAft>
                <a:spcPts val="1200"/>
              </a:spcAft>
            </a:pPr>
            <a:r>
              <a:rPr lang="en-AU" sz="2800" dirty="0" smtClean="0">
                <a:latin typeface="Helvetica 35 Thin"/>
                <a:cs typeface="Arial" pitchFamily="34" charset="0"/>
              </a:rPr>
              <a:t>Advanced in their thinking.</a:t>
            </a:r>
          </a:p>
          <a:p>
            <a:pPr marL="542925" indent="-432000">
              <a:spcBef>
                <a:spcPts val="600"/>
              </a:spcBef>
              <a:spcAft>
                <a:spcPts val="1200"/>
              </a:spcAft>
            </a:pPr>
            <a:r>
              <a:rPr lang="en-AU" sz="2800" dirty="0" smtClean="0">
                <a:latin typeface="Helvetica 35 Thin"/>
                <a:cs typeface="Arial" pitchFamily="34" charset="0"/>
              </a:rPr>
              <a:t>Managing competing, and conflicting, interests.</a:t>
            </a:r>
          </a:p>
          <a:p>
            <a:pPr marL="542925" indent="-432000">
              <a:spcBef>
                <a:spcPts val="600"/>
              </a:spcBef>
              <a:spcAft>
                <a:spcPts val="1200"/>
              </a:spcAft>
            </a:pPr>
            <a:r>
              <a:rPr lang="en-AU" sz="2800" dirty="0" smtClean="0">
                <a:latin typeface="Helvetica 35 Thin"/>
                <a:cs typeface="Arial" pitchFamily="34" charset="0"/>
              </a:rPr>
              <a:t>Differing preferences for mode of communication: From Evaluation Adviser  perspective communication over email with no face-to-face dialogue was difficult, whereas policy makers found it appropriate and efficient.</a:t>
            </a:r>
          </a:p>
          <a:p>
            <a:pPr marL="542925" indent="-180975"/>
            <a:endParaRPr lang="en-AU" sz="1800" dirty="0" smtClean="0">
              <a:latin typeface="Arial" pitchFamily="34" charset="0"/>
              <a:cs typeface="Arial" pitchFamily="34" charset="0"/>
            </a:endParaRPr>
          </a:p>
          <a:p>
            <a:pPr marL="542925" indent="-180975"/>
            <a:endParaRPr lang="en-AU" sz="1800" dirty="0" smtClean="0">
              <a:latin typeface="Arial" pitchFamily="34" charset="0"/>
              <a:cs typeface="Arial" pitchFamily="34" charset="0"/>
            </a:endParaRPr>
          </a:p>
          <a:p>
            <a:pPr>
              <a:buNone/>
            </a:pPr>
            <a:endParaRPr lang="en-A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22</a:t>
            </a:fld>
            <a:endParaRPr lang="en-AU"/>
          </a:p>
        </p:txBody>
      </p:sp>
      <p:sp>
        <p:nvSpPr>
          <p:cNvPr id="5" name="Content Placeholder 2"/>
          <p:cNvSpPr>
            <a:spLocks noGrp="1"/>
          </p:cNvSpPr>
          <p:nvPr>
            <p:ph idx="1"/>
          </p:nvPr>
        </p:nvSpPr>
        <p:spPr>
          <a:xfrm>
            <a:off x="428596" y="1357298"/>
            <a:ext cx="8229600" cy="4929222"/>
          </a:xfrm>
        </p:spPr>
        <p:txBody>
          <a:bodyPr>
            <a:normAutofit fontScale="77500" lnSpcReduction="20000"/>
          </a:bodyPr>
          <a:lstStyle/>
          <a:p>
            <a:pPr marL="540000" indent="-540000">
              <a:lnSpc>
                <a:spcPct val="120000"/>
              </a:lnSpc>
              <a:spcBef>
                <a:spcPts val="600"/>
              </a:spcBef>
              <a:spcAft>
                <a:spcPts val="600"/>
              </a:spcAft>
            </a:pPr>
            <a:r>
              <a:rPr lang="en-AU" sz="3100" dirty="0" smtClean="0">
                <a:latin typeface="Helvetica 35 Thin"/>
                <a:cs typeface="Arial" pitchFamily="34" charset="0"/>
              </a:rPr>
              <a:t>A </a:t>
            </a:r>
            <a:r>
              <a:rPr lang="en-AU" sz="3100" dirty="0">
                <a:latin typeface="Helvetica 35 Thin"/>
                <a:cs typeface="Arial" pitchFamily="34" charset="0"/>
              </a:rPr>
              <a:t>state-wide program that </a:t>
            </a:r>
            <a:r>
              <a:rPr lang="en-AU" sz="3100" dirty="0" smtClean="0">
                <a:latin typeface="Helvetica 35 Thin"/>
                <a:cs typeface="Arial" pitchFamily="34" charset="0"/>
              </a:rPr>
              <a:t>involved </a:t>
            </a:r>
            <a:r>
              <a:rPr lang="en-AU" sz="3100" dirty="0">
                <a:latin typeface="Helvetica 35 Thin"/>
                <a:cs typeface="Arial" pitchFamily="34" charset="0"/>
              </a:rPr>
              <a:t>various </a:t>
            </a:r>
            <a:r>
              <a:rPr lang="en-AU" sz="3100" dirty="0" smtClean="0">
                <a:latin typeface="Helvetica 35 Thin"/>
                <a:cs typeface="Arial" pitchFamily="34" charset="0"/>
              </a:rPr>
              <a:t>strategies and tools </a:t>
            </a:r>
            <a:r>
              <a:rPr lang="en-AU" sz="3100" dirty="0">
                <a:latin typeface="Helvetica 35 Thin"/>
                <a:cs typeface="Arial" pitchFamily="34" charset="0"/>
              </a:rPr>
              <a:t>to support GPs to detect and </a:t>
            </a:r>
            <a:r>
              <a:rPr lang="en-AU" sz="3100" dirty="0" smtClean="0">
                <a:latin typeface="Helvetica 35 Thin"/>
                <a:cs typeface="Arial" pitchFamily="34" charset="0"/>
              </a:rPr>
              <a:t>manage common infectious diseases </a:t>
            </a:r>
            <a:r>
              <a:rPr lang="en-AU" sz="3100" dirty="0">
                <a:latin typeface="Helvetica 35 Thin"/>
                <a:cs typeface="Arial" pitchFamily="34" charset="0"/>
              </a:rPr>
              <a:t>within their </a:t>
            </a:r>
            <a:r>
              <a:rPr lang="en-AU" sz="3100" dirty="0" smtClean="0">
                <a:latin typeface="Helvetica 35 Thin"/>
                <a:cs typeface="Arial" pitchFamily="34" charset="0"/>
              </a:rPr>
              <a:t>practices.</a:t>
            </a:r>
          </a:p>
          <a:p>
            <a:pPr marL="540000" indent="-540000">
              <a:lnSpc>
                <a:spcPct val="120000"/>
              </a:lnSpc>
              <a:spcBef>
                <a:spcPts val="600"/>
              </a:spcBef>
              <a:spcAft>
                <a:spcPts val="600"/>
              </a:spcAft>
            </a:pPr>
            <a:r>
              <a:rPr lang="en-AU" sz="3100" dirty="0" smtClean="0">
                <a:latin typeface="Helvetica 35 Thin"/>
                <a:cs typeface="Arial" pitchFamily="34" charset="0"/>
              </a:rPr>
              <a:t>Looking to evaluate the roll-out of this program.</a:t>
            </a:r>
          </a:p>
          <a:p>
            <a:pPr marL="540000" indent="-540000">
              <a:lnSpc>
                <a:spcPct val="120000"/>
              </a:lnSpc>
              <a:spcBef>
                <a:spcPts val="600"/>
              </a:spcBef>
              <a:spcAft>
                <a:spcPts val="600"/>
              </a:spcAft>
            </a:pPr>
            <a:r>
              <a:rPr lang="en-AU" sz="3100" dirty="0" smtClean="0">
                <a:latin typeface="Helvetica 35 Thin"/>
                <a:cs typeface="Arial" pitchFamily="34" charset="0"/>
              </a:rPr>
              <a:t>Seeking unbiased, new and objective perspective for ideas about the evaluation.</a:t>
            </a:r>
          </a:p>
          <a:p>
            <a:pPr marL="540000" indent="-540000">
              <a:lnSpc>
                <a:spcPct val="120000"/>
              </a:lnSpc>
              <a:spcBef>
                <a:spcPts val="600"/>
              </a:spcBef>
              <a:spcAft>
                <a:spcPts val="600"/>
              </a:spcAft>
            </a:pPr>
            <a:r>
              <a:rPr lang="en-AU" sz="3100" dirty="0" smtClean="0">
                <a:latin typeface="Helvetica 35 Thin"/>
                <a:cs typeface="Arial" pitchFamily="34" charset="0"/>
              </a:rPr>
              <a:t>Starting point for the agency was very early stages of considering evaluation, including brainstormed specific evaluation questions. </a:t>
            </a:r>
          </a:p>
          <a:p>
            <a:pPr marL="540000" indent="-540000">
              <a:lnSpc>
                <a:spcPct val="120000"/>
              </a:lnSpc>
              <a:spcBef>
                <a:spcPts val="600"/>
              </a:spcBef>
              <a:spcAft>
                <a:spcPts val="600"/>
              </a:spcAft>
            </a:pPr>
            <a:r>
              <a:rPr lang="en-AU" sz="3100" dirty="0" smtClean="0">
                <a:latin typeface="Helvetica 35 Thin"/>
                <a:cs typeface="Arial" pitchFamily="34" charset="0"/>
              </a:rPr>
              <a:t>Had previously sought advice from other agencies.</a:t>
            </a:r>
          </a:p>
          <a:p>
            <a:pPr marL="361950" indent="-361950">
              <a:buNone/>
            </a:pPr>
            <a:endParaRPr lang="en-AU" sz="1800" dirty="0" smtClean="0">
              <a:latin typeface="Arial" pitchFamily="34" charset="0"/>
              <a:cs typeface="Arial" pitchFamily="34" charset="0"/>
            </a:endParaRPr>
          </a:p>
          <a:p>
            <a:pPr marL="361950" indent="-361950"/>
            <a:endParaRPr lang="en-AU" sz="1800" dirty="0" smtClean="0">
              <a:latin typeface="Arial" pitchFamily="34" charset="0"/>
              <a:cs typeface="Arial" pitchFamily="34" charset="0"/>
            </a:endParaRPr>
          </a:p>
          <a:p>
            <a:endParaRPr lang="en-AU" sz="2000" dirty="0" smtClean="0">
              <a:latin typeface="Arial" pitchFamily="34" charset="0"/>
              <a:cs typeface="Arial" pitchFamily="34" charset="0"/>
            </a:endParaRPr>
          </a:p>
        </p:txBody>
      </p:sp>
      <p:sp>
        <p:nvSpPr>
          <p:cNvPr id="6" name="Title 1"/>
          <p:cNvSpPr txBox="1">
            <a:spLocks/>
          </p:cNvSpPr>
          <p:nvPr/>
        </p:nvSpPr>
        <p:spPr>
          <a:xfrm>
            <a:off x="500034" y="75868"/>
            <a:ext cx="8229600" cy="1143000"/>
          </a:xfrm>
          <a:prstGeom prst="rect">
            <a:avLst/>
          </a:prstGeom>
        </p:spPr>
        <p:txBody>
          <a:bodyPr>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AU" sz="3200" b="1" i="1" u="none" strike="noStrike" kern="1200" cap="none" spc="0" normalizeH="0" baseline="0" noProof="0" dirty="0" smtClean="0">
                <a:ln>
                  <a:noFill/>
                </a:ln>
                <a:solidFill>
                  <a:schemeClr val="bg1"/>
                </a:solidFill>
                <a:effectLst/>
                <a:uLnTx/>
                <a:uFillTx/>
                <a:latin typeface="Helvetica 35 Thin"/>
                <a:ea typeface="+mj-ea"/>
                <a:cs typeface="Arial" pitchFamily="34" charset="0"/>
              </a:rPr>
              <a:t>Case 2:  Evaluation Options for a GP support program</a:t>
            </a:r>
            <a:endParaRPr kumimoji="0" lang="en-AU" sz="3200" b="1" i="1" u="none" strike="noStrike" kern="1200" cap="none" spc="0" normalizeH="0" baseline="0" noProof="0" dirty="0">
              <a:ln>
                <a:noFill/>
              </a:ln>
              <a:solidFill>
                <a:schemeClr val="bg1"/>
              </a:solidFill>
              <a:effectLst/>
              <a:uLnTx/>
              <a:uFillTx/>
              <a:latin typeface="Helvetica 35 Thin"/>
              <a:ea typeface="+mj-ea"/>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23</a:t>
            </a:fld>
            <a:endParaRPr lang="en-AU"/>
          </a:p>
        </p:txBody>
      </p:sp>
      <p:sp>
        <p:nvSpPr>
          <p:cNvPr id="4" name="Title 1"/>
          <p:cNvSpPr txBox="1">
            <a:spLocks/>
          </p:cNvSpPr>
          <p:nvPr/>
        </p:nvSpPr>
        <p:spPr>
          <a:xfrm>
            <a:off x="457200" y="79768"/>
            <a:ext cx="8229600" cy="1143000"/>
          </a:xfrm>
          <a:prstGeom prst="rect">
            <a:avLst/>
          </a:prstGeom>
        </p:spPr>
        <p:txBody>
          <a:bodyPr>
            <a:normAutofit fontScale="97500"/>
          </a:bodyPr>
          <a:lstStyle/>
          <a:p>
            <a:pPr lvl="0" algn="ctr" eaLnBrk="0" hangingPunct="0">
              <a:defRPr/>
            </a:pPr>
            <a:r>
              <a:rPr kumimoji="0" lang="en-AU" sz="3400" b="1" i="1" u="none" strike="noStrike" kern="1200" cap="none" spc="0" normalizeH="0" baseline="0" noProof="0" dirty="0" smtClean="0">
                <a:ln>
                  <a:noFill/>
                </a:ln>
                <a:solidFill>
                  <a:schemeClr val="bg1"/>
                </a:solidFill>
                <a:effectLst/>
                <a:uLnTx/>
                <a:uFillTx/>
                <a:latin typeface="Helvetica 35 Thin"/>
                <a:ea typeface="+mj-ea"/>
                <a:cs typeface="+mj-cs"/>
              </a:rPr>
              <a:t>Case</a:t>
            </a:r>
            <a:r>
              <a:rPr kumimoji="0" lang="en-AU" sz="3400" b="1" i="1" u="none" strike="noStrike" kern="1200" cap="none" spc="0" normalizeH="0" noProof="0" dirty="0" smtClean="0">
                <a:ln>
                  <a:noFill/>
                </a:ln>
                <a:solidFill>
                  <a:schemeClr val="bg1"/>
                </a:solidFill>
                <a:effectLst/>
                <a:uLnTx/>
                <a:uFillTx/>
                <a:latin typeface="Helvetica 35 Thin"/>
                <a:ea typeface="+mj-ea"/>
                <a:cs typeface="+mj-cs"/>
              </a:rPr>
              <a:t> </a:t>
            </a:r>
            <a:r>
              <a:rPr kumimoji="0" lang="en-AU" sz="3400" b="1" i="1" u="none" strike="noStrike" kern="1200" cap="none" spc="0" normalizeH="0" baseline="0" noProof="0" dirty="0" smtClean="0">
                <a:ln>
                  <a:noFill/>
                </a:ln>
                <a:solidFill>
                  <a:schemeClr val="bg1"/>
                </a:solidFill>
                <a:effectLst/>
                <a:uLnTx/>
                <a:uFillTx/>
                <a:latin typeface="Helvetica 35 Thin"/>
                <a:ea typeface="+mj-ea"/>
                <a:cs typeface="+mj-cs"/>
              </a:rPr>
              <a:t>2:  </a:t>
            </a:r>
            <a:r>
              <a:rPr lang="en-AU" sz="3300" b="1" i="1" dirty="0" smtClean="0">
                <a:solidFill>
                  <a:schemeClr val="bg1"/>
                </a:solidFill>
                <a:latin typeface="Helvetica 35 Thin"/>
                <a:cs typeface="Arial" pitchFamily="34" charset="0"/>
              </a:rPr>
              <a:t>Evaluation Options for a GP support program</a:t>
            </a:r>
            <a:endParaRPr kumimoji="0" lang="en-AU" sz="3300" b="1" i="1" u="none" strike="noStrike" kern="1200" cap="none" spc="0" normalizeH="0" baseline="0" noProof="0" dirty="0">
              <a:ln>
                <a:noFill/>
              </a:ln>
              <a:solidFill>
                <a:schemeClr val="bg1"/>
              </a:solidFill>
              <a:effectLst/>
              <a:uLnTx/>
              <a:uFillTx/>
              <a:latin typeface="Helvetica 35 Thin"/>
              <a:ea typeface="+mj-ea"/>
              <a:cs typeface="+mj-cs"/>
            </a:endParaRPr>
          </a:p>
        </p:txBody>
      </p:sp>
      <p:sp>
        <p:nvSpPr>
          <p:cNvPr id="10" name="Content Placeholder 2"/>
          <p:cNvSpPr>
            <a:spLocks noGrp="1"/>
          </p:cNvSpPr>
          <p:nvPr>
            <p:ph idx="1"/>
          </p:nvPr>
        </p:nvSpPr>
        <p:spPr>
          <a:xfrm>
            <a:off x="142844" y="1214422"/>
            <a:ext cx="8786874" cy="4857784"/>
          </a:xfrm>
        </p:spPr>
        <p:txBody>
          <a:bodyPr>
            <a:normAutofit fontScale="47500" lnSpcReduction="20000"/>
          </a:bodyPr>
          <a:lstStyle/>
          <a:p>
            <a:pPr marL="540000" indent="-432000">
              <a:lnSpc>
                <a:spcPct val="120000"/>
              </a:lnSpc>
              <a:spcBef>
                <a:spcPts val="0"/>
              </a:spcBef>
              <a:spcAft>
                <a:spcPts val="600"/>
              </a:spcAft>
            </a:pPr>
            <a:r>
              <a:rPr lang="en-AU" sz="3300" b="1" dirty="0" smtClean="0">
                <a:latin typeface="Helvetica 35 Thin"/>
                <a:cs typeface="Arial" pitchFamily="34" charset="0"/>
              </a:rPr>
              <a:t>Engagement</a:t>
            </a:r>
          </a:p>
          <a:p>
            <a:pPr marL="720000" indent="-180975">
              <a:lnSpc>
                <a:spcPct val="120000"/>
              </a:lnSpc>
              <a:spcBef>
                <a:spcPts val="0"/>
              </a:spcBef>
              <a:spcAft>
                <a:spcPts val="600"/>
              </a:spcAft>
              <a:buFont typeface="Arial" pitchFamily="34" charset="0"/>
              <a:buChar char="•"/>
            </a:pPr>
            <a:r>
              <a:rPr lang="en-AU" sz="3300" dirty="0" smtClean="0">
                <a:latin typeface="Helvetica 35 Thin"/>
                <a:cs typeface="Arial" pitchFamily="34" charset="0"/>
              </a:rPr>
              <a:t>Institute approached to help:</a:t>
            </a:r>
          </a:p>
          <a:p>
            <a:pPr marL="900000" indent="-180975">
              <a:lnSpc>
                <a:spcPct val="120000"/>
              </a:lnSpc>
              <a:spcBef>
                <a:spcPts val="0"/>
              </a:spcBef>
              <a:spcAft>
                <a:spcPts val="600"/>
              </a:spcAft>
              <a:buFontTx/>
              <a:buChar char="−"/>
            </a:pPr>
            <a:r>
              <a:rPr lang="en-AU" sz="2900" dirty="0" smtClean="0">
                <a:latin typeface="Helvetica 35 Thin"/>
                <a:cs typeface="Arial" pitchFamily="34" charset="0"/>
              </a:rPr>
              <a:t>Clarify scope of evaluation</a:t>
            </a:r>
          </a:p>
          <a:p>
            <a:pPr marL="900000" indent="-180975">
              <a:lnSpc>
                <a:spcPct val="120000"/>
              </a:lnSpc>
              <a:spcBef>
                <a:spcPts val="0"/>
              </a:spcBef>
              <a:spcAft>
                <a:spcPts val="600"/>
              </a:spcAft>
              <a:buFontTx/>
              <a:buChar char="−"/>
            </a:pPr>
            <a:r>
              <a:rPr lang="en-AU" sz="2900" dirty="0" smtClean="0">
                <a:latin typeface="Helvetica 35 Thin"/>
                <a:cs typeface="Arial" pitchFamily="34" charset="0"/>
              </a:rPr>
              <a:t>Determine evaluation questions</a:t>
            </a:r>
          </a:p>
          <a:p>
            <a:pPr marL="900000" indent="-180975">
              <a:lnSpc>
                <a:spcPct val="120000"/>
              </a:lnSpc>
              <a:spcBef>
                <a:spcPts val="0"/>
              </a:spcBef>
              <a:spcAft>
                <a:spcPts val="600"/>
              </a:spcAft>
              <a:buFontTx/>
              <a:buChar char="−"/>
            </a:pPr>
            <a:r>
              <a:rPr lang="en-AU" sz="2900" dirty="0" smtClean="0">
                <a:latin typeface="Helvetica 35 Thin"/>
                <a:cs typeface="Arial" pitchFamily="34" charset="0"/>
              </a:rPr>
              <a:t>Explore methods and feasibility of approaches</a:t>
            </a:r>
          </a:p>
          <a:p>
            <a:pPr marL="900000" indent="-180975">
              <a:lnSpc>
                <a:spcPct val="120000"/>
              </a:lnSpc>
              <a:spcBef>
                <a:spcPts val="0"/>
              </a:spcBef>
              <a:spcAft>
                <a:spcPts val="600"/>
              </a:spcAft>
              <a:buFontTx/>
              <a:buChar char="−"/>
            </a:pPr>
            <a:r>
              <a:rPr lang="en-AU" sz="2900" dirty="0" smtClean="0">
                <a:latin typeface="Helvetica 35 Thin"/>
                <a:cs typeface="Arial" pitchFamily="34" charset="0"/>
              </a:rPr>
              <a:t>Provide innovative evaluation ideas.</a:t>
            </a:r>
          </a:p>
          <a:p>
            <a:pPr marL="540000" indent="-432000">
              <a:lnSpc>
                <a:spcPct val="120000"/>
              </a:lnSpc>
              <a:spcBef>
                <a:spcPts val="600"/>
              </a:spcBef>
              <a:spcAft>
                <a:spcPts val="600"/>
              </a:spcAft>
            </a:pPr>
            <a:r>
              <a:rPr lang="en-AU" sz="3300" b="1" dirty="0" smtClean="0">
                <a:latin typeface="Helvetica 35 Thin"/>
                <a:cs typeface="Arial" pitchFamily="34" charset="0"/>
              </a:rPr>
              <a:t>Process</a:t>
            </a:r>
            <a:endParaRPr lang="en-AU" sz="3300" dirty="0" smtClean="0">
              <a:latin typeface="Helvetica 35 Thin"/>
              <a:cs typeface="Arial" pitchFamily="34" charset="0"/>
            </a:endParaRPr>
          </a:p>
          <a:p>
            <a:pPr marL="720000" indent="-180975">
              <a:lnSpc>
                <a:spcPct val="120000"/>
              </a:lnSpc>
              <a:spcBef>
                <a:spcPts val="0"/>
              </a:spcBef>
              <a:spcAft>
                <a:spcPts val="600"/>
              </a:spcAft>
              <a:buFont typeface="Arial" pitchFamily="34" charset="0"/>
              <a:buChar char="•"/>
            </a:pPr>
            <a:r>
              <a:rPr lang="en-AU" sz="2900" dirty="0" smtClean="0">
                <a:latin typeface="Helvetica 35 Thin"/>
                <a:cs typeface="Arial" pitchFamily="34" charset="0"/>
              </a:rPr>
              <a:t> </a:t>
            </a:r>
            <a:r>
              <a:rPr lang="en-AU" sz="3300" dirty="0" smtClean="0">
                <a:latin typeface="Helvetica 35 Thin"/>
                <a:cs typeface="Arial" pitchFamily="34" charset="0"/>
              </a:rPr>
              <a:t>A commissioning tool used for needs assessment and provision of information 1</a:t>
            </a:r>
            <a:r>
              <a:rPr lang="en-AU" sz="3300" baseline="30000" dirty="0" smtClean="0">
                <a:latin typeface="Helvetica 35 Thin"/>
                <a:cs typeface="Arial" pitchFamily="34" charset="0"/>
              </a:rPr>
              <a:t>st</a:t>
            </a:r>
            <a:r>
              <a:rPr lang="en-AU" sz="3300" dirty="0" smtClean="0">
                <a:latin typeface="Helvetica 35 Thin"/>
                <a:cs typeface="Arial" pitchFamily="34" charset="0"/>
              </a:rPr>
              <a:t> time.</a:t>
            </a:r>
          </a:p>
          <a:p>
            <a:pPr marL="720000" indent="-180975">
              <a:lnSpc>
                <a:spcPct val="120000"/>
              </a:lnSpc>
              <a:spcBef>
                <a:spcPts val="0"/>
              </a:spcBef>
              <a:spcAft>
                <a:spcPts val="600"/>
              </a:spcAft>
              <a:buFont typeface="Arial" pitchFamily="34" charset="0"/>
              <a:buChar char="•"/>
            </a:pPr>
            <a:r>
              <a:rPr lang="en-AU" sz="3300" dirty="0" smtClean="0">
                <a:latin typeface="Helvetica 35 Thin"/>
                <a:cs typeface="Arial" pitchFamily="34" charset="0"/>
              </a:rPr>
              <a:t>Engagement of an external ‘evaluation adviser’  (academic researcher) with evaluation expertise.</a:t>
            </a:r>
          </a:p>
          <a:p>
            <a:pPr marL="720000" indent="-180975">
              <a:lnSpc>
                <a:spcPct val="120000"/>
              </a:lnSpc>
              <a:spcBef>
                <a:spcPts val="0"/>
              </a:spcBef>
              <a:spcAft>
                <a:spcPts val="600"/>
              </a:spcAft>
              <a:buFont typeface="Arial" pitchFamily="34" charset="0"/>
              <a:buChar char="•"/>
            </a:pPr>
            <a:r>
              <a:rPr lang="en-AU" sz="3300" dirty="0" smtClean="0">
                <a:latin typeface="Helvetica 35 Thin"/>
                <a:cs typeface="Arial" pitchFamily="34" charset="0"/>
              </a:rPr>
              <a:t>Brokering session held.</a:t>
            </a:r>
          </a:p>
          <a:p>
            <a:pPr marL="720000" indent="-180975">
              <a:lnSpc>
                <a:spcPct val="120000"/>
              </a:lnSpc>
              <a:spcBef>
                <a:spcPts val="0"/>
              </a:spcBef>
              <a:spcAft>
                <a:spcPts val="600"/>
              </a:spcAft>
              <a:buFont typeface="Arial" pitchFamily="34" charset="0"/>
              <a:buChar char="•"/>
            </a:pPr>
            <a:r>
              <a:rPr lang="en-AU" sz="3300" dirty="0" smtClean="0">
                <a:latin typeface="Helvetica 35 Thin"/>
                <a:cs typeface="Arial" pitchFamily="34" charset="0"/>
              </a:rPr>
              <a:t>Brokerage between evaluation adviser and policy maker conducted by the Institute.</a:t>
            </a:r>
          </a:p>
          <a:p>
            <a:pPr marL="540000" indent="-432000">
              <a:lnSpc>
                <a:spcPct val="120000"/>
              </a:lnSpc>
              <a:spcBef>
                <a:spcPts val="600"/>
              </a:spcBef>
              <a:spcAft>
                <a:spcPts val="600"/>
              </a:spcAft>
            </a:pPr>
            <a:r>
              <a:rPr lang="en-AU" sz="3300" b="1" dirty="0" smtClean="0">
                <a:latin typeface="Helvetica 35 Thin"/>
                <a:cs typeface="Arial" pitchFamily="34" charset="0"/>
              </a:rPr>
              <a:t>Outcomes</a:t>
            </a:r>
          </a:p>
          <a:p>
            <a:pPr marL="720000" indent="-180975">
              <a:lnSpc>
                <a:spcPct val="120000"/>
              </a:lnSpc>
              <a:spcBef>
                <a:spcPts val="0"/>
              </a:spcBef>
              <a:spcAft>
                <a:spcPts val="600"/>
              </a:spcAft>
              <a:buFont typeface="Arial" pitchFamily="34" charset="0"/>
              <a:buChar char="•"/>
            </a:pPr>
            <a:r>
              <a:rPr lang="en-AU" sz="3400" dirty="0" smtClean="0">
                <a:latin typeface="Helvetica 35 Thin"/>
                <a:cs typeface="Arial" pitchFamily="34" charset="0"/>
              </a:rPr>
              <a:t>Evaluation Options paper as final deliverable.</a:t>
            </a:r>
            <a:endParaRPr lang="en-AU" sz="3400" dirty="0">
              <a:latin typeface="Helvetica 35 Thin"/>
              <a:cs typeface="Arial" pitchFamily="34" charset="0"/>
            </a:endParaRPr>
          </a:p>
          <a:p>
            <a:pPr marL="720000" indent="-180975">
              <a:lnSpc>
                <a:spcPct val="120000"/>
              </a:lnSpc>
              <a:spcBef>
                <a:spcPts val="0"/>
              </a:spcBef>
              <a:spcAft>
                <a:spcPts val="600"/>
              </a:spcAft>
              <a:buFont typeface="Arial" pitchFamily="34" charset="0"/>
              <a:buChar char="•"/>
            </a:pPr>
            <a:r>
              <a:rPr lang="en-AU" sz="3400" dirty="0" smtClean="0">
                <a:latin typeface="Helvetica 35 Thin"/>
                <a:cs typeface="Arial" pitchFamily="34" charset="0"/>
              </a:rPr>
              <a:t>Evaluation successfully tendered to a university-based research team.</a:t>
            </a:r>
            <a:endParaRPr lang="en-AU" sz="3400" dirty="0" smtClean="0">
              <a:latin typeface="Helvetica 35 Thin"/>
            </a:endParaRPr>
          </a:p>
          <a:p>
            <a:endParaRPr lang="en-AU" sz="2000" dirty="0" smtClean="0"/>
          </a:p>
          <a:p>
            <a:endParaRPr lang="en-AU"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40000" indent="-432000">
              <a:spcBef>
                <a:spcPts val="600"/>
              </a:spcBef>
              <a:spcAft>
                <a:spcPts val="1200"/>
              </a:spcAft>
            </a:pPr>
            <a:r>
              <a:rPr lang="en-AU" sz="2800" dirty="0" smtClean="0">
                <a:latin typeface="Helvetica 35 Thin"/>
                <a:cs typeface="Arial" pitchFamily="34" charset="0"/>
              </a:rPr>
              <a:t>Need to invest time in clarifying the scope and nature of advice required up front. </a:t>
            </a:r>
          </a:p>
          <a:p>
            <a:pPr marL="540000" indent="-432000">
              <a:spcBef>
                <a:spcPts val="600"/>
              </a:spcBef>
              <a:spcAft>
                <a:spcPts val="1200"/>
              </a:spcAft>
            </a:pPr>
            <a:r>
              <a:rPr lang="en-AU" sz="2800" dirty="0" smtClean="0">
                <a:latin typeface="Helvetica 35 Thin"/>
                <a:cs typeface="Arial" pitchFamily="34" charset="0"/>
              </a:rPr>
              <a:t>Translating Evaluation Adviser advice into policy appropriate language was required.</a:t>
            </a:r>
          </a:p>
          <a:p>
            <a:pPr marL="540000" indent="-432000">
              <a:spcBef>
                <a:spcPts val="600"/>
              </a:spcBef>
              <a:spcAft>
                <a:spcPts val="1200"/>
              </a:spcAft>
            </a:pPr>
            <a:r>
              <a:rPr lang="en-AU" sz="2800" dirty="0" smtClean="0">
                <a:latin typeface="Helvetica 35 Thin"/>
                <a:cs typeface="Arial" pitchFamily="34" charset="0"/>
              </a:rPr>
              <a:t>Brief confirmed previous advice and gave them confidence necessary to move forward with the evaluation.</a:t>
            </a:r>
          </a:p>
          <a:p>
            <a:endParaRPr lang="en-AU" dirty="0"/>
          </a:p>
        </p:txBody>
      </p:sp>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24</a:t>
            </a:fld>
            <a:endParaRPr lang="en-AU"/>
          </a:p>
        </p:txBody>
      </p:sp>
      <p:sp>
        <p:nvSpPr>
          <p:cNvPr id="4" name="Rectangle 3"/>
          <p:cNvSpPr/>
          <p:nvPr/>
        </p:nvSpPr>
        <p:spPr>
          <a:xfrm>
            <a:off x="1209960" y="323674"/>
            <a:ext cx="6072230" cy="615553"/>
          </a:xfrm>
          <a:prstGeom prst="rect">
            <a:avLst/>
          </a:prstGeom>
        </p:spPr>
        <p:txBody>
          <a:bodyPr wrap="square">
            <a:spAutoFit/>
          </a:bodyPr>
          <a:lstStyle/>
          <a:p>
            <a:pPr algn="ctr"/>
            <a:r>
              <a:rPr lang="en-AU" sz="3400" b="1" i="1" dirty="0" smtClean="0">
                <a:solidFill>
                  <a:schemeClr val="bg1"/>
                </a:solidFill>
                <a:latin typeface="Helvetica 35 Thin"/>
              </a:rPr>
              <a:t>Case 2:  Notable issues</a:t>
            </a:r>
            <a:endParaRPr lang="en-AU" sz="3400" b="1" i="1" dirty="0">
              <a:solidFill>
                <a:schemeClr val="bg1"/>
              </a:solidFill>
              <a:latin typeface="Helvetica 35 Thin"/>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57224" y="1500174"/>
            <a:ext cx="7568916" cy="4525963"/>
          </a:xfrm>
        </p:spPr>
        <p:txBody>
          <a:bodyPr/>
          <a:lstStyle/>
          <a:p>
            <a:pPr marL="0" indent="0">
              <a:spcBef>
                <a:spcPts val="600"/>
              </a:spcBef>
              <a:buNone/>
            </a:pPr>
            <a:r>
              <a:rPr lang="en-AU" sz="2800" i="1" dirty="0" smtClean="0">
                <a:latin typeface="Helvetica 35 Thin"/>
              </a:rPr>
              <a:t>‘Solidified our understanding and knowledge about evaluation, and clarified thinking about what an evaluation could and should look like...[it] helped give focus to the evaluation. Overall...[it] confirmed we were moving in the right direction and helped us move to the next step in terms of putting out tender for evaluation.’</a:t>
            </a:r>
          </a:p>
          <a:p>
            <a:pPr marL="900000" indent="-432000" algn="r">
              <a:spcBef>
                <a:spcPts val="0"/>
              </a:spcBef>
              <a:buNone/>
            </a:pPr>
            <a:endParaRPr lang="en-AU" sz="2200" dirty="0" smtClean="0">
              <a:latin typeface="Helvetica 35 Thin"/>
            </a:endParaRPr>
          </a:p>
          <a:p>
            <a:pPr marL="900000" indent="-432000" algn="r">
              <a:spcBef>
                <a:spcPts val="0"/>
              </a:spcBef>
              <a:buNone/>
            </a:pPr>
            <a:r>
              <a:rPr lang="en-AU" sz="2200" dirty="0" smtClean="0">
                <a:latin typeface="Helvetica 35 Thin"/>
              </a:rPr>
              <a:t>Policy maker</a:t>
            </a:r>
            <a:endParaRPr lang="en-AU" sz="2200" dirty="0">
              <a:latin typeface="Helvetica 35 Thin"/>
            </a:endParaRPr>
          </a:p>
        </p:txBody>
      </p:sp>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25</a:t>
            </a:fld>
            <a:endParaRPr lang="en-AU"/>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26</a:t>
            </a:fld>
            <a:endParaRPr lang="en-AU"/>
          </a:p>
        </p:txBody>
      </p:sp>
      <p:sp>
        <p:nvSpPr>
          <p:cNvPr id="4" name="Rectangle 3"/>
          <p:cNvSpPr/>
          <p:nvPr/>
        </p:nvSpPr>
        <p:spPr>
          <a:xfrm>
            <a:off x="642910" y="29980"/>
            <a:ext cx="7786742" cy="1077218"/>
          </a:xfrm>
          <a:prstGeom prst="rect">
            <a:avLst/>
          </a:prstGeom>
        </p:spPr>
        <p:txBody>
          <a:bodyPr wrap="square">
            <a:spAutoFit/>
          </a:bodyPr>
          <a:lstStyle/>
          <a:p>
            <a:pPr algn="ctr"/>
            <a:r>
              <a:rPr lang="en-AU" sz="3200" b="1" i="1" dirty="0" smtClean="0">
                <a:solidFill>
                  <a:schemeClr val="bg1"/>
                </a:solidFill>
                <a:latin typeface="Helvetica 35 Thin"/>
                <a:cs typeface="Arial" pitchFamily="34" charset="0"/>
              </a:rPr>
              <a:t>Case 3:  Planning an evaluation for maternal health support services</a:t>
            </a:r>
            <a:endParaRPr lang="en-AU" sz="3200" b="1" i="1" dirty="0">
              <a:solidFill>
                <a:schemeClr val="bg1"/>
              </a:solidFill>
              <a:latin typeface="Helvetica 35 Thin"/>
            </a:endParaRPr>
          </a:p>
        </p:txBody>
      </p:sp>
      <p:sp>
        <p:nvSpPr>
          <p:cNvPr id="5" name="Content Placeholder 2"/>
          <p:cNvSpPr>
            <a:spLocks noGrp="1"/>
          </p:cNvSpPr>
          <p:nvPr>
            <p:ph idx="1"/>
          </p:nvPr>
        </p:nvSpPr>
        <p:spPr>
          <a:xfrm>
            <a:off x="457200" y="1285860"/>
            <a:ext cx="8229600" cy="5000660"/>
          </a:xfrm>
        </p:spPr>
        <p:txBody>
          <a:bodyPr>
            <a:noAutofit/>
          </a:bodyPr>
          <a:lstStyle/>
          <a:p>
            <a:pPr marL="540000" indent="-432000">
              <a:spcBef>
                <a:spcPts val="600"/>
              </a:spcBef>
              <a:spcAft>
                <a:spcPts val="600"/>
              </a:spcAft>
            </a:pPr>
            <a:r>
              <a:rPr lang="en-AU" sz="2400" dirty="0" smtClean="0">
                <a:latin typeface="Helvetica 35 Thin"/>
                <a:cs typeface="Arial" pitchFamily="34" charset="0"/>
              </a:rPr>
              <a:t>A state-wide, multi-component program to provide culturally appropriate maternal health services, with close linkages to other family and child support services.</a:t>
            </a:r>
          </a:p>
          <a:p>
            <a:pPr marL="540000" indent="-432000">
              <a:spcBef>
                <a:spcPts val="600"/>
              </a:spcBef>
              <a:spcAft>
                <a:spcPts val="600"/>
              </a:spcAft>
            </a:pPr>
            <a:r>
              <a:rPr lang="en-AU" sz="2400" dirty="0" smtClean="0">
                <a:latin typeface="Helvetica 35 Thin"/>
                <a:cs typeface="Arial" pitchFamily="34" charset="0"/>
              </a:rPr>
              <a:t>A previous evaluation of the program’s main component had been undertaken 5 years prior.</a:t>
            </a:r>
          </a:p>
          <a:p>
            <a:pPr marL="540000" indent="-432000">
              <a:spcBef>
                <a:spcPts val="600"/>
              </a:spcBef>
              <a:spcAft>
                <a:spcPts val="600"/>
              </a:spcAft>
            </a:pPr>
            <a:r>
              <a:rPr lang="en-AU" sz="2400" dirty="0" smtClean="0">
                <a:latin typeface="Helvetica 35 Thin"/>
                <a:cs typeface="Arial" pitchFamily="34" charset="0"/>
              </a:rPr>
              <a:t>Seeking information and advice of pathways towards commissioning an evaluation.</a:t>
            </a:r>
          </a:p>
          <a:p>
            <a:pPr marL="540000" indent="-432000">
              <a:spcBef>
                <a:spcPts val="600"/>
              </a:spcBef>
              <a:spcAft>
                <a:spcPts val="600"/>
              </a:spcAft>
            </a:pPr>
            <a:r>
              <a:rPr lang="en-AU" sz="2400" dirty="0" smtClean="0">
                <a:latin typeface="Helvetica 35 Thin"/>
                <a:cs typeface="Arial" pitchFamily="34" charset="0"/>
              </a:rPr>
              <a:t>Starting point for the agency was a set of program indicators and an established evaluation committee. </a:t>
            </a:r>
          </a:p>
          <a:p>
            <a:pPr marL="540000" indent="-432000">
              <a:spcBef>
                <a:spcPts val="600"/>
              </a:spcBef>
              <a:spcAft>
                <a:spcPts val="600"/>
              </a:spcAft>
            </a:pPr>
            <a:r>
              <a:rPr lang="en-AU" sz="2400" dirty="0" smtClean="0">
                <a:latin typeface="Helvetica 35 Thin"/>
                <a:cs typeface="Arial" pitchFamily="34" charset="0"/>
              </a:rPr>
              <a:t>Complex multi-stakeholder program.</a:t>
            </a:r>
          </a:p>
          <a:p>
            <a:pPr>
              <a:buNone/>
            </a:pPr>
            <a:endParaRPr lang="en-AU" sz="2200" dirty="0" smtClean="0">
              <a:latin typeface="Helvetica 35 Thin"/>
              <a:cs typeface="Arial" pitchFamily="34" charset="0"/>
            </a:endParaRPr>
          </a:p>
          <a:p>
            <a:endParaRPr lang="en-AU" sz="2200" dirty="0" smtClean="0">
              <a:latin typeface="Helvetica 35 Thin"/>
              <a:cs typeface="Arial" pitchFamily="34"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27</a:t>
            </a:fld>
            <a:endParaRPr lang="en-AU"/>
          </a:p>
        </p:txBody>
      </p:sp>
      <p:sp>
        <p:nvSpPr>
          <p:cNvPr id="4" name="Title 1"/>
          <p:cNvSpPr txBox="1">
            <a:spLocks/>
          </p:cNvSpPr>
          <p:nvPr/>
        </p:nvSpPr>
        <p:spPr>
          <a:xfrm>
            <a:off x="0" y="0"/>
            <a:ext cx="9144000" cy="1143000"/>
          </a:xfrm>
          <a:prstGeom prst="rect">
            <a:avLst/>
          </a:prstGeom>
        </p:spPr>
        <p:txBody>
          <a:bodyPr>
            <a:normAutofit/>
          </a:bodyPr>
          <a:lstStyle/>
          <a:p>
            <a:pPr lvl="0" algn="ctr" eaLnBrk="0" hangingPunct="0">
              <a:defRPr/>
            </a:pPr>
            <a:r>
              <a:rPr lang="en-AU" sz="3200" b="1" i="1" dirty="0" smtClean="0">
                <a:solidFill>
                  <a:schemeClr val="bg1"/>
                </a:solidFill>
                <a:latin typeface="Helvetica 35 Thin"/>
                <a:cs typeface="Arial" pitchFamily="34" charset="0"/>
              </a:rPr>
              <a:t>Case 3:  Planning an evaluation for maternal health support services</a:t>
            </a:r>
            <a:endParaRPr kumimoji="0" lang="en-AU" sz="3200" b="1" i="1" u="none" strike="noStrike" kern="1200" cap="none" spc="0" normalizeH="0" baseline="0" noProof="0" dirty="0">
              <a:ln>
                <a:noFill/>
              </a:ln>
              <a:solidFill>
                <a:schemeClr val="bg1"/>
              </a:solidFill>
              <a:effectLst/>
              <a:uLnTx/>
              <a:uFillTx/>
              <a:latin typeface="Helvetica 35 Thin"/>
              <a:ea typeface="+mj-ea"/>
              <a:cs typeface="+mj-cs"/>
            </a:endParaRPr>
          </a:p>
        </p:txBody>
      </p:sp>
      <p:sp>
        <p:nvSpPr>
          <p:cNvPr id="7" name="Content Placeholder 2"/>
          <p:cNvSpPr>
            <a:spLocks noGrp="1"/>
          </p:cNvSpPr>
          <p:nvPr>
            <p:ph idx="1"/>
          </p:nvPr>
        </p:nvSpPr>
        <p:spPr>
          <a:xfrm>
            <a:off x="149900" y="1139472"/>
            <a:ext cx="9144000" cy="4911741"/>
          </a:xfrm>
        </p:spPr>
        <p:txBody>
          <a:bodyPr>
            <a:noAutofit/>
          </a:bodyPr>
          <a:lstStyle/>
          <a:p>
            <a:pPr marL="540000" indent="-432000">
              <a:spcBef>
                <a:spcPts val="600"/>
              </a:spcBef>
            </a:pPr>
            <a:r>
              <a:rPr lang="en-AU" sz="1600" b="1" dirty="0" smtClean="0">
                <a:latin typeface="Helvetica 35 Thin"/>
                <a:cs typeface="Arial" pitchFamily="34" charset="0"/>
              </a:rPr>
              <a:t>Engagement</a:t>
            </a:r>
          </a:p>
          <a:p>
            <a:pPr marL="720000" indent="-180000">
              <a:spcBef>
                <a:spcPts val="300"/>
              </a:spcBef>
              <a:buFont typeface="Arial" pitchFamily="34" charset="0"/>
              <a:buChar char="•"/>
            </a:pPr>
            <a:r>
              <a:rPr lang="en-AU" sz="1600" dirty="0" smtClean="0">
                <a:latin typeface="Helvetica 35 Thin"/>
                <a:cs typeface="Arial" pitchFamily="34" charset="0"/>
              </a:rPr>
              <a:t>Institute approached to provide advice on all aspects of planning an evaluation including:</a:t>
            </a:r>
          </a:p>
          <a:p>
            <a:pPr marL="900000" indent="-180975">
              <a:spcBef>
                <a:spcPts val="300"/>
              </a:spcBef>
              <a:buFont typeface="Arial" pitchFamily="34" charset="0"/>
              <a:buChar char="–"/>
            </a:pPr>
            <a:r>
              <a:rPr lang="en-AU" sz="1450" dirty="0" smtClean="0">
                <a:latin typeface="Helvetica 35 Thin"/>
                <a:cs typeface="Arial" pitchFamily="34" charset="0"/>
              </a:rPr>
              <a:t>Coordinating a large and complex evaluation</a:t>
            </a:r>
          </a:p>
          <a:p>
            <a:pPr marL="900000" indent="-180975">
              <a:spcBef>
                <a:spcPts val="300"/>
              </a:spcBef>
              <a:buFont typeface="Arial" pitchFamily="34" charset="0"/>
              <a:buChar char="–"/>
            </a:pPr>
            <a:r>
              <a:rPr lang="en-AU" sz="1450" dirty="0" smtClean="0">
                <a:latin typeface="Helvetica 35 Thin"/>
                <a:cs typeface="Arial" pitchFamily="34" charset="0"/>
              </a:rPr>
              <a:t>Clarification of purpose and type of evaluation</a:t>
            </a:r>
          </a:p>
          <a:p>
            <a:pPr marL="900000" indent="-180975">
              <a:spcBef>
                <a:spcPts val="300"/>
              </a:spcBef>
              <a:buFont typeface="Arial" pitchFamily="34" charset="0"/>
              <a:buChar char="–"/>
            </a:pPr>
            <a:r>
              <a:rPr lang="en-AU" sz="1450" dirty="0" smtClean="0">
                <a:latin typeface="Helvetica 35 Thin"/>
                <a:cs typeface="Arial" pitchFamily="34" charset="0"/>
              </a:rPr>
              <a:t>Outcomes to be measured</a:t>
            </a:r>
          </a:p>
          <a:p>
            <a:pPr marL="900000" indent="-180975">
              <a:spcBef>
                <a:spcPts val="300"/>
              </a:spcBef>
              <a:buFont typeface="Arial" pitchFamily="34" charset="0"/>
              <a:buChar char="–"/>
            </a:pPr>
            <a:r>
              <a:rPr lang="en-AU" sz="1450" dirty="0" smtClean="0">
                <a:latin typeface="Helvetica 35 Thin"/>
                <a:cs typeface="Arial" pitchFamily="34" charset="0"/>
              </a:rPr>
              <a:t>Coordination and governance with overlapping programs</a:t>
            </a:r>
          </a:p>
          <a:p>
            <a:pPr marL="540000" indent="-432000">
              <a:spcBef>
                <a:spcPts val="600"/>
              </a:spcBef>
            </a:pPr>
            <a:r>
              <a:rPr lang="en-AU" sz="1600" b="1" dirty="0" smtClean="0">
                <a:latin typeface="Helvetica 35 Thin"/>
                <a:cs typeface="Arial" pitchFamily="34" charset="0"/>
              </a:rPr>
              <a:t>Process</a:t>
            </a:r>
            <a:endParaRPr lang="en-AU" sz="1600" dirty="0" smtClean="0">
              <a:latin typeface="Helvetica 35 Thin"/>
              <a:cs typeface="Arial" pitchFamily="34" charset="0"/>
            </a:endParaRPr>
          </a:p>
          <a:p>
            <a:pPr marL="720000" indent="-180000">
              <a:spcBef>
                <a:spcPts val="300"/>
              </a:spcBef>
              <a:buFont typeface="Arial" pitchFamily="34" charset="0"/>
              <a:buChar char="•"/>
            </a:pPr>
            <a:r>
              <a:rPr lang="en-AU" sz="1450" dirty="0" smtClean="0">
                <a:latin typeface="Helvetica 35 Thin"/>
                <a:cs typeface="Arial" pitchFamily="34" charset="0"/>
              </a:rPr>
              <a:t>Commissioning tool used for needs assessment and information</a:t>
            </a:r>
          </a:p>
          <a:p>
            <a:pPr marL="720000" indent="-180000">
              <a:spcBef>
                <a:spcPts val="300"/>
              </a:spcBef>
              <a:buFont typeface="Arial" pitchFamily="34" charset="0"/>
              <a:buChar char="•"/>
            </a:pPr>
            <a:r>
              <a:rPr lang="en-AU" sz="1450" dirty="0" smtClean="0">
                <a:latin typeface="Helvetica 35 Thin"/>
                <a:cs typeface="Arial" pitchFamily="34" charset="0"/>
              </a:rPr>
              <a:t>Engagement of an external ‘evaluation adviser’ with evaluation expertise </a:t>
            </a:r>
          </a:p>
          <a:p>
            <a:pPr marL="720000" indent="-180000">
              <a:spcBef>
                <a:spcPts val="300"/>
              </a:spcBef>
              <a:buFont typeface="Arial" pitchFamily="34" charset="0"/>
              <a:buChar char="•"/>
            </a:pPr>
            <a:r>
              <a:rPr lang="en-AU" sz="1450" dirty="0" smtClean="0">
                <a:latin typeface="Helvetica 35 Thin"/>
                <a:cs typeface="Arial" pitchFamily="34" charset="0"/>
              </a:rPr>
              <a:t>Conduct of a brokering session</a:t>
            </a:r>
          </a:p>
          <a:p>
            <a:pPr marL="720000" indent="-180000">
              <a:spcBef>
                <a:spcPts val="300"/>
              </a:spcBef>
              <a:buFont typeface="Arial" pitchFamily="34" charset="0"/>
              <a:buChar char="•"/>
            </a:pPr>
            <a:r>
              <a:rPr lang="en-AU" sz="1450" dirty="0" smtClean="0">
                <a:latin typeface="Helvetica 35 Thin"/>
                <a:cs typeface="Arial" pitchFamily="34" charset="0"/>
              </a:rPr>
              <a:t>Provided an evaluation briefing proposal</a:t>
            </a:r>
          </a:p>
          <a:p>
            <a:pPr marL="720000" indent="-180000">
              <a:spcBef>
                <a:spcPts val="300"/>
              </a:spcBef>
              <a:buFont typeface="Arial" pitchFamily="34" charset="0"/>
              <a:buChar char="•"/>
            </a:pPr>
            <a:r>
              <a:rPr lang="en-AU" sz="1450" dirty="0" smtClean="0">
                <a:latin typeface="Helvetica 35 Thin"/>
                <a:cs typeface="Arial" pitchFamily="34" charset="0"/>
              </a:rPr>
              <a:t>Brokerage between evaluation adviser and policy maker conducted by the Sax Institute</a:t>
            </a:r>
          </a:p>
          <a:p>
            <a:pPr marL="540000" indent="-432000">
              <a:spcBef>
                <a:spcPts val="600"/>
              </a:spcBef>
            </a:pPr>
            <a:r>
              <a:rPr lang="en-AU" sz="1600" b="1" dirty="0" smtClean="0">
                <a:latin typeface="Helvetica 35 Thin"/>
                <a:cs typeface="Arial" pitchFamily="34" charset="0"/>
              </a:rPr>
              <a:t>Outcomes</a:t>
            </a:r>
          </a:p>
          <a:p>
            <a:pPr marL="720000" indent="-180000">
              <a:spcBef>
                <a:spcPts val="300"/>
              </a:spcBef>
              <a:buFont typeface="Arial" pitchFamily="34" charset="0"/>
              <a:buChar char="•"/>
            </a:pPr>
            <a:r>
              <a:rPr lang="en-AU" sz="1600" dirty="0" smtClean="0">
                <a:latin typeface="Helvetica 35 Thin"/>
                <a:cs typeface="Arial" pitchFamily="34" charset="0"/>
              </a:rPr>
              <a:t>A comprehensive evaluation brief produced covering:</a:t>
            </a:r>
          </a:p>
          <a:p>
            <a:pPr marL="900000" indent="-180000">
              <a:spcBef>
                <a:spcPts val="300"/>
              </a:spcBef>
              <a:buFont typeface="Arial" pitchFamily="34" charset="0"/>
              <a:buChar char="–"/>
            </a:pPr>
            <a:r>
              <a:rPr lang="en-AU" sz="1450" dirty="0" smtClean="0">
                <a:latin typeface="Helvetica 35 Thin"/>
                <a:cs typeface="Arial" pitchFamily="34" charset="0"/>
              </a:rPr>
              <a:t>Potential evaluation methodologies</a:t>
            </a:r>
          </a:p>
          <a:p>
            <a:pPr marL="900000" indent="-180000">
              <a:spcBef>
                <a:spcPts val="300"/>
              </a:spcBef>
              <a:buFont typeface="Arial" pitchFamily="34" charset="0"/>
              <a:buChar char="–"/>
            </a:pPr>
            <a:r>
              <a:rPr lang="en-AU" sz="1450" dirty="0" smtClean="0">
                <a:latin typeface="Helvetica 35 Thin"/>
                <a:cs typeface="Arial" pitchFamily="34" charset="0"/>
              </a:rPr>
              <a:t>Indicator mapping</a:t>
            </a:r>
          </a:p>
          <a:p>
            <a:pPr marL="900000" indent="-180000">
              <a:spcBef>
                <a:spcPts val="300"/>
              </a:spcBef>
              <a:buFont typeface="Arial" pitchFamily="34" charset="0"/>
              <a:buChar char="–"/>
            </a:pPr>
            <a:r>
              <a:rPr lang="en-AU" sz="1450" dirty="0" smtClean="0">
                <a:latin typeface="Helvetica 35 Thin"/>
                <a:cs typeface="Arial" pitchFamily="34" charset="0"/>
              </a:rPr>
              <a:t>Governance structures</a:t>
            </a:r>
          </a:p>
          <a:p>
            <a:pPr marL="900000" indent="-180000">
              <a:spcBef>
                <a:spcPts val="300"/>
              </a:spcBef>
              <a:buFont typeface="Arial" pitchFamily="34" charset="0"/>
              <a:buChar char="–"/>
            </a:pPr>
            <a:r>
              <a:rPr lang="en-AU" sz="1450" dirty="0" smtClean="0">
                <a:latin typeface="Helvetica 35 Thin"/>
                <a:cs typeface="Arial" pitchFamily="34" charset="0"/>
              </a:rPr>
              <a:t>Pathways and processes required to plan and establish an evaluation</a:t>
            </a:r>
          </a:p>
          <a:p>
            <a:pPr marL="542925" indent="-180975">
              <a:buFontTx/>
              <a:buChar char="-"/>
            </a:pPr>
            <a:endParaRPr lang="en-AU" sz="1200" dirty="0" smtClean="0">
              <a:latin typeface="Helvetica 35 Thin"/>
              <a:cs typeface="Arial" pitchFamily="34" charset="0"/>
            </a:endParaRPr>
          </a:p>
          <a:p>
            <a:endParaRPr lang="en-AU" sz="1200" dirty="0" smtClean="0">
              <a:latin typeface="Helvetica 35 Thin"/>
            </a:endParaRPr>
          </a:p>
          <a:p>
            <a:endParaRPr lang="en-AU" sz="1200" dirty="0" smtClean="0">
              <a:latin typeface="Helvetica 35 Thin"/>
            </a:endParaRPr>
          </a:p>
          <a:p>
            <a:endParaRPr lang="en-AU" sz="1200" dirty="0" smtClean="0">
              <a:latin typeface="Helvetica 35 Thin"/>
            </a:endParaRPr>
          </a:p>
          <a:p>
            <a:endParaRPr lang="en-AU" sz="1200" dirty="0">
              <a:latin typeface="Helvetica 35 Thin"/>
              <a:cs typeface="Arial" pitchFamily="34"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28</a:t>
            </a:fld>
            <a:endParaRPr lang="en-AU"/>
          </a:p>
        </p:txBody>
      </p:sp>
      <p:sp>
        <p:nvSpPr>
          <p:cNvPr id="5" name="Content Placeholder 2"/>
          <p:cNvSpPr>
            <a:spLocks noGrp="1"/>
          </p:cNvSpPr>
          <p:nvPr>
            <p:ph idx="1"/>
          </p:nvPr>
        </p:nvSpPr>
        <p:spPr>
          <a:xfrm>
            <a:off x="928662" y="1600200"/>
            <a:ext cx="7143800" cy="4525963"/>
          </a:xfrm>
        </p:spPr>
        <p:txBody>
          <a:bodyPr>
            <a:normAutofit/>
          </a:bodyPr>
          <a:lstStyle/>
          <a:p>
            <a:pPr marL="0" indent="0">
              <a:spcBef>
                <a:spcPts val="600"/>
              </a:spcBef>
              <a:buNone/>
            </a:pPr>
            <a:r>
              <a:rPr lang="en-AU" sz="2800" i="1" dirty="0" smtClean="0">
                <a:latin typeface="Helvetica 35 Thin"/>
              </a:rPr>
              <a:t>‘ E-make clarified the process for us, documented the information about what we wanted to do and made us think about what the process should be and what opportunities there may be in terms of different types of evaluation.’</a:t>
            </a:r>
          </a:p>
          <a:p>
            <a:pPr algn="r">
              <a:buNone/>
            </a:pPr>
            <a:endParaRPr lang="en-AU" sz="2200" dirty="0" smtClean="0">
              <a:latin typeface="Helvetica 35 Thin"/>
            </a:endParaRPr>
          </a:p>
          <a:p>
            <a:pPr algn="r">
              <a:buNone/>
            </a:pPr>
            <a:r>
              <a:rPr lang="en-AU" sz="2200" dirty="0" smtClean="0">
                <a:latin typeface="Helvetica 35 Thin"/>
              </a:rPr>
              <a:t>Policy maker</a:t>
            </a:r>
            <a:endParaRPr lang="en-AU" sz="2200" dirty="0">
              <a:latin typeface="Helvetica 35 Thin"/>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29</a:t>
            </a:fld>
            <a:endParaRPr lang="en-AU"/>
          </a:p>
        </p:txBody>
      </p:sp>
      <p:sp>
        <p:nvSpPr>
          <p:cNvPr id="4" name="Title 1"/>
          <p:cNvSpPr txBox="1">
            <a:spLocks/>
          </p:cNvSpPr>
          <p:nvPr/>
        </p:nvSpPr>
        <p:spPr>
          <a:xfrm>
            <a:off x="457200" y="274638"/>
            <a:ext cx="8229600" cy="1143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AU" sz="3400" b="1" i="1" u="none" strike="noStrike" kern="1200" cap="none" spc="0" normalizeH="0" baseline="0" noProof="0" dirty="0" smtClean="0">
                <a:ln>
                  <a:noFill/>
                </a:ln>
                <a:solidFill>
                  <a:schemeClr val="bg1"/>
                </a:solidFill>
                <a:effectLst/>
                <a:uLnTx/>
                <a:uFillTx/>
                <a:latin typeface="Helvetica 35 Thin"/>
                <a:ea typeface="+mj-ea"/>
                <a:cs typeface="+mj-cs"/>
              </a:rPr>
              <a:t>Case 3:</a:t>
            </a:r>
            <a:r>
              <a:rPr kumimoji="0" lang="en-AU" sz="3400" b="1" i="1" u="none" strike="noStrike" kern="1200" cap="none" spc="0" normalizeH="0" noProof="0" dirty="0" smtClean="0">
                <a:ln>
                  <a:noFill/>
                </a:ln>
                <a:solidFill>
                  <a:schemeClr val="bg1"/>
                </a:solidFill>
                <a:effectLst/>
                <a:uLnTx/>
                <a:uFillTx/>
                <a:latin typeface="Helvetica 35 Thin"/>
                <a:ea typeface="+mj-ea"/>
                <a:cs typeface="+mj-cs"/>
              </a:rPr>
              <a:t>  </a:t>
            </a:r>
            <a:r>
              <a:rPr kumimoji="0" lang="en-AU" sz="3400" b="1" i="1" u="none" strike="noStrike" kern="1200" cap="none" spc="0" normalizeH="0" baseline="0" noProof="0" dirty="0" smtClean="0">
                <a:ln>
                  <a:noFill/>
                </a:ln>
                <a:solidFill>
                  <a:schemeClr val="bg1"/>
                </a:solidFill>
                <a:effectLst/>
                <a:uLnTx/>
                <a:uFillTx/>
                <a:latin typeface="Helvetica 35 Thin"/>
                <a:ea typeface="+mj-ea"/>
                <a:cs typeface="+mj-cs"/>
              </a:rPr>
              <a:t>Notable Issues</a:t>
            </a:r>
            <a:endParaRPr kumimoji="0" lang="en-AU" sz="3400" b="1" i="1" u="none" strike="noStrike" kern="1200" cap="none" spc="0" normalizeH="0" baseline="0" noProof="0" dirty="0">
              <a:ln>
                <a:noFill/>
              </a:ln>
              <a:solidFill>
                <a:schemeClr val="bg1"/>
              </a:solidFill>
              <a:effectLst/>
              <a:uLnTx/>
              <a:uFillTx/>
              <a:latin typeface="Helvetica 35 Thin"/>
              <a:ea typeface="+mj-ea"/>
              <a:cs typeface="+mj-cs"/>
            </a:endParaRPr>
          </a:p>
        </p:txBody>
      </p:sp>
      <p:sp>
        <p:nvSpPr>
          <p:cNvPr id="5" name="Content Placeholder 2"/>
          <p:cNvSpPr>
            <a:spLocks noGrp="1"/>
          </p:cNvSpPr>
          <p:nvPr>
            <p:ph idx="1"/>
          </p:nvPr>
        </p:nvSpPr>
        <p:spPr>
          <a:xfrm>
            <a:off x="285720" y="1225900"/>
            <a:ext cx="8401080" cy="5000660"/>
          </a:xfrm>
        </p:spPr>
        <p:txBody>
          <a:bodyPr>
            <a:noAutofit/>
          </a:bodyPr>
          <a:lstStyle/>
          <a:p>
            <a:pPr marL="540000" lvl="0" indent="-432000">
              <a:spcBef>
                <a:spcPts val="600"/>
              </a:spcBef>
              <a:spcAft>
                <a:spcPts val="600"/>
              </a:spcAft>
            </a:pPr>
            <a:r>
              <a:rPr lang="en-AU" sz="2700" dirty="0" smtClean="0">
                <a:solidFill>
                  <a:prstClr val="black"/>
                </a:solidFill>
                <a:latin typeface="Helvetica 35 Thin"/>
                <a:cs typeface="Arial" pitchFamily="34" charset="0"/>
              </a:rPr>
              <a:t>Changing needs relating to governance structure and coordination.</a:t>
            </a:r>
          </a:p>
          <a:p>
            <a:pPr marL="540000" indent="-432000">
              <a:spcBef>
                <a:spcPts val="600"/>
              </a:spcBef>
              <a:spcAft>
                <a:spcPts val="600"/>
              </a:spcAft>
            </a:pPr>
            <a:r>
              <a:rPr lang="en-AU" sz="2700" dirty="0" smtClean="0">
                <a:latin typeface="Helvetica 35 Thin"/>
                <a:cs typeface="Arial" pitchFamily="34" charset="0"/>
              </a:rPr>
              <a:t>Commissioning tool and knowledge brokering session particularly useful for clients.</a:t>
            </a:r>
            <a:endParaRPr lang="en-AU" sz="2700" dirty="0" smtClean="0">
              <a:solidFill>
                <a:prstClr val="black"/>
              </a:solidFill>
              <a:latin typeface="Helvetica 35 Thin"/>
              <a:cs typeface="Arial" pitchFamily="34" charset="0"/>
            </a:endParaRPr>
          </a:p>
          <a:p>
            <a:pPr marL="540000" lvl="0" indent="-432000">
              <a:spcBef>
                <a:spcPts val="600"/>
              </a:spcBef>
              <a:spcAft>
                <a:spcPts val="600"/>
              </a:spcAft>
            </a:pPr>
            <a:r>
              <a:rPr lang="en-AU" sz="2700" dirty="0" smtClean="0">
                <a:solidFill>
                  <a:prstClr val="black"/>
                </a:solidFill>
                <a:latin typeface="Helvetica 35 Thin"/>
                <a:cs typeface="Arial" pitchFamily="34" charset="0"/>
              </a:rPr>
              <a:t>Challenging to manage many divergent and competing interests among stakeholders.</a:t>
            </a:r>
          </a:p>
          <a:p>
            <a:pPr marL="540000" lvl="0" indent="-432000">
              <a:spcBef>
                <a:spcPts val="600"/>
              </a:spcBef>
              <a:spcAft>
                <a:spcPts val="600"/>
              </a:spcAft>
            </a:pPr>
            <a:r>
              <a:rPr lang="en-AU" sz="2700" dirty="0" smtClean="0">
                <a:solidFill>
                  <a:prstClr val="black"/>
                </a:solidFill>
                <a:latin typeface="Helvetica 35 Thin"/>
                <a:cs typeface="Arial" pitchFamily="34" charset="0"/>
              </a:rPr>
              <a:t>Translating external expert advice into policy relevant language.</a:t>
            </a:r>
          </a:p>
          <a:p>
            <a:pPr marL="540000" indent="-432000">
              <a:spcBef>
                <a:spcPts val="600"/>
              </a:spcBef>
              <a:spcAft>
                <a:spcPts val="600"/>
              </a:spcAft>
            </a:pPr>
            <a:r>
              <a:rPr lang="en-AU" sz="2700" dirty="0" smtClean="0">
                <a:latin typeface="Helvetica 35 Thin"/>
                <a:cs typeface="Arial" pitchFamily="34" charset="0"/>
              </a:rPr>
              <a:t>Need for further advice on proceeding to tender.</a:t>
            </a:r>
          </a:p>
          <a:p>
            <a:pPr marL="542925" lvl="0" indent="-180975"/>
            <a:endParaRPr lang="en-AU" sz="2700" dirty="0" smtClean="0">
              <a:solidFill>
                <a:prstClr val="black"/>
              </a:solidFill>
              <a:latin typeface="Helvetica 35 Thin"/>
              <a:cs typeface="Arial" pitchFamily="34" charset="0"/>
            </a:endParaRPr>
          </a:p>
          <a:p>
            <a:endParaRPr lang="en-AU" sz="2700" dirty="0">
              <a:latin typeface="Helvetica 35 Thin"/>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1142976" y="285728"/>
            <a:ext cx="6500812" cy="615553"/>
          </a:xfrm>
          <a:prstGeom prst="rect">
            <a:avLst/>
          </a:prstGeom>
          <a:noFill/>
          <a:ln w="9525">
            <a:noFill/>
            <a:miter lim="800000"/>
            <a:headEnd/>
            <a:tailEnd/>
          </a:ln>
        </p:spPr>
        <p:txBody>
          <a:bodyPr>
            <a:spAutoFit/>
          </a:bodyPr>
          <a:lstStyle/>
          <a:p>
            <a:pPr algn="ctr"/>
            <a:r>
              <a:rPr lang="en-AU" sz="3400" b="1" i="1" dirty="0">
                <a:solidFill>
                  <a:schemeClr val="bg1"/>
                </a:solidFill>
                <a:latin typeface="Helvetica 35 Thin"/>
              </a:rPr>
              <a:t>Presentation  </a:t>
            </a:r>
            <a:r>
              <a:rPr lang="en-AU" sz="3400" b="1" i="1" dirty="0" smtClean="0">
                <a:solidFill>
                  <a:schemeClr val="bg1"/>
                </a:solidFill>
                <a:latin typeface="Helvetica 35 Thin"/>
              </a:rPr>
              <a:t>Outli</a:t>
            </a:r>
            <a:r>
              <a:rPr lang="en-AU" sz="3200" b="1" i="1" dirty="0" smtClean="0">
                <a:solidFill>
                  <a:schemeClr val="bg1"/>
                </a:solidFill>
                <a:latin typeface="Helvetica 35 Thin"/>
              </a:rPr>
              <a:t>ne</a:t>
            </a:r>
            <a:endParaRPr lang="en-AU" sz="3200" b="1" i="1" dirty="0">
              <a:solidFill>
                <a:schemeClr val="bg1"/>
              </a:solidFill>
              <a:latin typeface="Helvetica 35 Thin"/>
            </a:endParaRPr>
          </a:p>
        </p:txBody>
      </p:sp>
      <p:sp>
        <p:nvSpPr>
          <p:cNvPr id="5" name="Slide Number Placeholder 4"/>
          <p:cNvSpPr>
            <a:spLocks noGrp="1"/>
          </p:cNvSpPr>
          <p:nvPr>
            <p:ph type="sldNum" sz="quarter" idx="11"/>
          </p:nvPr>
        </p:nvSpPr>
        <p:spPr/>
        <p:txBody>
          <a:bodyPr/>
          <a:lstStyle/>
          <a:p>
            <a:pPr>
              <a:defRPr/>
            </a:pPr>
            <a:fld id="{57A6FECB-8472-46B0-BAF0-61F79FB7467E}" type="slidenum">
              <a:rPr lang="en-AU"/>
              <a:pPr>
                <a:defRPr/>
              </a:pPr>
              <a:t>3</a:t>
            </a:fld>
            <a:endParaRPr lang="en-AU" dirty="0"/>
          </a:p>
        </p:txBody>
      </p:sp>
      <p:sp>
        <p:nvSpPr>
          <p:cNvPr id="14340" name="Rectangle 5"/>
          <p:cNvSpPr>
            <a:spLocks noChangeArrowheads="1"/>
          </p:cNvSpPr>
          <p:nvPr/>
        </p:nvSpPr>
        <p:spPr bwMode="auto">
          <a:xfrm>
            <a:off x="500063" y="1714500"/>
            <a:ext cx="4572000" cy="523875"/>
          </a:xfrm>
          <a:prstGeom prst="rect">
            <a:avLst/>
          </a:prstGeom>
          <a:noFill/>
          <a:ln w="9525">
            <a:noFill/>
            <a:miter lim="800000"/>
            <a:headEnd/>
            <a:tailEnd/>
          </a:ln>
        </p:spPr>
        <p:txBody>
          <a:bodyPr>
            <a:spAutoFit/>
          </a:bodyPr>
          <a:lstStyle/>
          <a:p>
            <a:pPr>
              <a:buFont typeface="Wingdings" pitchFamily="2" charset="2"/>
              <a:buNone/>
            </a:pPr>
            <a:r>
              <a:rPr lang="en-AU" sz="2800" i="1">
                <a:solidFill>
                  <a:srgbClr val="002060"/>
                </a:solidFill>
                <a:latin typeface="Franklin Gothic Book" pitchFamily="34" charset="0"/>
              </a:rPr>
              <a:t> </a:t>
            </a:r>
            <a:endParaRPr lang="en-AU" sz="2400">
              <a:latin typeface="Franklin Gothic Book" pitchFamily="34" charset="0"/>
            </a:endParaRPr>
          </a:p>
        </p:txBody>
      </p:sp>
      <p:sp>
        <p:nvSpPr>
          <p:cNvPr id="14341" name="Rectangle 7"/>
          <p:cNvSpPr>
            <a:spLocks noChangeArrowheads="1"/>
          </p:cNvSpPr>
          <p:nvPr/>
        </p:nvSpPr>
        <p:spPr bwMode="auto">
          <a:xfrm>
            <a:off x="2214546" y="1428736"/>
            <a:ext cx="5500726" cy="4755148"/>
          </a:xfrm>
          <a:prstGeom prst="rect">
            <a:avLst/>
          </a:prstGeom>
          <a:noFill/>
          <a:ln w="9525">
            <a:noFill/>
            <a:miter lim="800000"/>
            <a:headEnd/>
            <a:tailEnd/>
          </a:ln>
        </p:spPr>
        <p:txBody>
          <a:bodyPr wrap="square">
            <a:spAutoFit/>
          </a:bodyPr>
          <a:lstStyle/>
          <a:p>
            <a:pPr marL="514350" indent="-514350">
              <a:buAutoNum type="arabicPeriod"/>
            </a:pPr>
            <a:r>
              <a:rPr lang="en-AU" sz="2100" dirty="0" smtClean="0">
                <a:latin typeface="Helvetica 35 Thin"/>
              </a:rPr>
              <a:t>Background</a:t>
            </a:r>
          </a:p>
          <a:p>
            <a:pPr marL="514350" indent="-514350">
              <a:buAutoNum type="arabicPeriod"/>
            </a:pPr>
            <a:r>
              <a:rPr lang="en-AU" sz="2100" dirty="0" smtClean="0">
                <a:latin typeface="Helvetica 35 Thin"/>
              </a:rPr>
              <a:t>A need for Evaluation support services</a:t>
            </a:r>
          </a:p>
          <a:p>
            <a:pPr marL="514350" indent="-514350">
              <a:buAutoNum type="arabicPeriod"/>
            </a:pPr>
            <a:r>
              <a:rPr lang="en-AU" sz="2100" dirty="0" smtClean="0">
                <a:latin typeface="Helvetica 35 Thin"/>
              </a:rPr>
              <a:t>What is E-make?</a:t>
            </a:r>
          </a:p>
          <a:p>
            <a:pPr marL="514350" indent="-514350">
              <a:buAutoNum type="arabicPeriod"/>
            </a:pPr>
            <a:r>
              <a:rPr lang="en-AU" sz="2100" dirty="0" smtClean="0">
                <a:latin typeface="Helvetica 35 Thin"/>
              </a:rPr>
              <a:t>E-make strategic development</a:t>
            </a:r>
          </a:p>
          <a:p>
            <a:pPr marL="514350" indent="-514350">
              <a:buAutoNum type="arabicPeriod"/>
            </a:pPr>
            <a:r>
              <a:rPr lang="en-AU" sz="2100" dirty="0" smtClean="0">
                <a:latin typeface="Helvetica 35 Thin"/>
              </a:rPr>
              <a:t>Reflections on experiences to date</a:t>
            </a:r>
          </a:p>
          <a:p>
            <a:pPr marL="514350" indent="-514350">
              <a:buAutoNum type="arabicPeriod"/>
            </a:pPr>
            <a:r>
              <a:rPr lang="en-AU" sz="2100" dirty="0" smtClean="0">
                <a:latin typeface="Helvetica 35 Thin"/>
              </a:rPr>
              <a:t>Research objectives</a:t>
            </a:r>
          </a:p>
          <a:p>
            <a:pPr marL="514350" indent="-514350">
              <a:buAutoNum type="arabicPeriod"/>
            </a:pPr>
            <a:r>
              <a:rPr lang="en-AU" sz="2100" dirty="0" smtClean="0">
                <a:latin typeface="Helvetica 35 Thin"/>
              </a:rPr>
              <a:t>Methods</a:t>
            </a:r>
          </a:p>
          <a:p>
            <a:pPr marL="514350" indent="-514350">
              <a:buAutoNum type="arabicPeriod"/>
            </a:pPr>
            <a:r>
              <a:rPr lang="en-AU" sz="2100" dirty="0" smtClean="0">
                <a:latin typeface="Helvetica 35 Thin"/>
              </a:rPr>
              <a:t>Results</a:t>
            </a:r>
          </a:p>
          <a:p>
            <a:pPr marL="514350" indent="-514350">
              <a:buNone/>
            </a:pPr>
            <a:r>
              <a:rPr lang="en-US" sz="2100" dirty="0" smtClean="0">
                <a:latin typeface="Helvetica 35 Thin"/>
              </a:rPr>
              <a:t>Case study </a:t>
            </a:r>
          </a:p>
          <a:p>
            <a:pPr marL="514350" indent="-514350">
              <a:buNone/>
            </a:pPr>
            <a:r>
              <a:rPr lang="en-US" sz="2100" dirty="0" smtClean="0">
                <a:latin typeface="Helvetica 35 Thin"/>
              </a:rPr>
              <a:t>Case study</a:t>
            </a:r>
          </a:p>
          <a:p>
            <a:pPr marL="514350" indent="-514350">
              <a:buNone/>
            </a:pPr>
            <a:r>
              <a:rPr lang="en-AU" sz="2100" dirty="0" smtClean="0">
                <a:latin typeface="Helvetica 35 Thin"/>
              </a:rPr>
              <a:t>9.	Lessons learned	</a:t>
            </a:r>
          </a:p>
          <a:p>
            <a:pPr marL="514350" indent="-514350">
              <a:buNone/>
            </a:pPr>
            <a:r>
              <a:rPr lang="en-AU" sz="2100" dirty="0" smtClean="0">
                <a:latin typeface="Helvetica 35 Thin"/>
              </a:rPr>
              <a:t>10.	Implications</a:t>
            </a:r>
          </a:p>
          <a:p>
            <a:pPr marL="514350" indent="-514350">
              <a:buNone/>
            </a:pPr>
            <a:r>
              <a:rPr lang="en-AU" sz="2100" dirty="0" smtClean="0">
                <a:latin typeface="Helvetica 35 Thin"/>
              </a:rPr>
              <a:t>11. 	References</a:t>
            </a:r>
          </a:p>
          <a:p>
            <a:pPr marL="358775" indent="-539750"/>
            <a:endParaRPr lang="en-AU" sz="3000" dirty="0">
              <a:latin typeface="Calibri"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30</a:t>
            </a:fld>
            <a:endParaRPr lang="en-AU" dirty="0"/>
          </a:p>
        </p:txBody>
      </p:sp>
      <p:sp>
        <p:nvSpPr>
          <p:cNvPr id="4" name="Title 1"/>
          <p:cNvSpPr txBox="1">
            <a:spLocks/>
          </p:cNvSpPr>
          <p:nvPr/>
        </p:nvSpPr>
        <p:spPr>
          <a:xfrm>
            <a:off x="457200" y="274638"/>
            <a:ext cx="8229600" cy="1143000"/>
          </a:xfrm>
          <a:prstGeom prst="rect">
            <a:avLst/>
          </a:prstGeom>
        </p:spPr>
        <p:txBody>
          <a:bodyPr>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AU" sz="3400" b="1" i="1" u="none" strike="noStrike" kern="1200" cap="none" spc="0" normalizeH="0" baseline="0" noProof="0" dirty="0" smtClean="0">
                <a:ln>
                  <a:noFill/>
                </a:ln>
                <a:solidFill>
                  <a:schemeClr val="bg1"/>
                </a:solidFill>
                <a:effectLst/>
                <a:uLnTx/>
                <a:uFillTx/>
                <a:latin typeface="Helvetica 35 Thin"/>
                <a:ea typeface="+mj-ea"/>
                <a:cs typeface="Arial" pitchFamily="34" charset="0"/>
              </a:rPr>
              <a:t>Common Issues </a:t>
            </a:r>
            <a:endParaRPr kumimoji="0" lang="en-AU" sz="3400" b="1" i="1" u="none" strike="noStrike" kern="1200" cap="none" spc="0" normalizeH="0" baseline="0" noProof="0" dirty="0">
              <a:ln>
                <a:noFill/>
              </a:ln>
              <a:solidFill>
                <a:schemeClr val="bg1"/>
              </a:solidFill>
              <a:effectLst/>
              <a:uLnTx/>
              <a:uFillTx/>
              <a:latin typeface="Helvetica 35 Thin"/>
              <a:ea typeface="+mj-ea"/>
              <a:cs typeface="Arial" pitchFamily="34" charset="0"/>
            </a:endParaRPr>
          </a:p>
        </p:txBody>
      </p:sp>
      <p:sp>
        <p:nvSpPr>
          <p:cNvPr id="5" name="Content Placeholder 2"/>
          <p:cNvSpPr>
            <a:spLocks noGrp="1"/>
          </p:cNvSpPr>
          <p:nvPr>
            <p:ph idx="1"/>
          </p:nvPr>
        </p:nvSpPr>
        <p:spPr>
          <a:xfrm>
            <a:off x="214282" y="1141485"/>
            <a:ext cx="8643998" cy="5000660"/>
          </a:xfrm>
        </p:spPr>
        <p:txBody>
          <a:bodyPr>
            <a:noAutofit/>
          </a:bodyPr>
          <a:lstStyle/>
          <a:p>
            <a:pPr marL="540000" indent="-432000">
              <a:spcBef>
                <a:spcPts val="0"/>
              </a:spcBef>
              <a:spcAft>
                <a:spcPts val="900"/>
              </a:spcAft>
            </a:pPr>
            <a:r>
              <a:rPr lang="en-AU" sz="2000" dirty="0" smtClean="0">
                <a:latin typeface="Helvetica 35 Thin"/>
                <a:cs typeface="Arial" pitchFamily="34" charset="0"/>
              </a:rPr>
              <a:t>Most agencies approached the Sax Institute after programs were well underway and as such generally required retrospective evaluations.</a:t>
            </a:r>
          </a:p>
          <a:p>
            <a:pPr marL="540000" indent="-432000">
              <a:spcBef>
                <a:spcPts val="0"/>
              </a:spcBef>
              <a:spcAft>
                <a:spcPts val="900"/>
              </a:spcAft>
            </a:pPr>
            <a:r>
              <a:rPr lang="en-AU" sz="2000" dirty="0" smtClean="0">
                <a:latin typeface="Helvetica 35 Thin"/>
                <a:cs typeface="Arial" pitchFamily="34" charset="0"/>
              </a:rPr>
              <a:t>Agencies generally sought to commission evaluation externally (rather than conducting evaluation internally).</a:t>
            </a:r>
          </a:p>
          <a:p>
            <a:pPr marL="540000" indent="-432000">
              <a:spcBef>
                <a:spcPts val="0"/>
              </a:spcBef>
              <a:spcAft>
                <a:spcPts val="900"/>
              </a:spcAft>
            </a:pPr>
            <a:r>
              <a:rPr lang="en-AU" sz="2000" dirty="0" smtClean="0">
                <a:latin typeface="Helvetica 35 Thin"/>
                <a:cs typeface="Arial" pitchFamily="34" charset="0"/>
              </a:rPr>
              <a:t>Brokerage by the Sax Institute was an important part of providing  comprehensive advice on evaluation methodologies:</a:t>
            </a:r>
          </a:p>
          <a:p>
            <a:pPr marL="720000" indent="-216000">
              <a:spcBef>
                <a:spcPts val="0"/>
              </a:spcBef>
              <a:spcAft>
                <a:spcPts val="900"/>
              </a:spcAft>
              <a:buFont typeface="Arial" pitchFamily="34" charset="0"/>
              <a:buChar char="•"/>
            </a:pPr>
            <a:r>
              <a:rPr lang="en-AU" sz="2000" dirty="0" smtClean="0">
                <a:latin typeface="Helvetica 35 Thin"/>
                <a:cs typeface="Arial" pitchFamily="34" charset="0"/>
              </a:rPr>
              <a:t>Coaching External Evaluation Advisers on client perspectives and interests.</a:t>
            </a:r>
          </a:p>
          <a:p>
            <a:pPr marL="720000" indent="-216000">
              <a:spcBef>
                <a:spcPts val="0"/>
              </a:spcBef>
              <a:spcAft>
                <a:spcPts val="900"/>
              </a:spcAft>
              <a:buFont typeface="Arial" pitchFamily="34" charset="0"/>
              <a:buChar char="•"/>
            </a:pPr>
            <a:r>
              <a:rPr lang="en-AU" sz="2000" dirty="0" smtClean="0">
                <a:latin typeface="Helvetica 35 Thin"/>
                <a:cs typeface="Arial" pitchFamily="34" charset="0"/>
              </a:rPr>
              <a:t>Translating evaluation information and advice into policy relevant language.</a:t>
            </a:r>
          </a:p>
          <a:p>
            <a:pPr marL="720000" indent="-216000">
              <a:spcBef>
                <a:spcPts val="0"/>
              </a:spcBef>
              <a:spcAft>
                <a:spcPts val="900"/>
              </a:spcAft>
              <a:buFont typeface="Arial" pitchFamily="34" charset="0"/>
              <a:buChar char="•"/>
            </a:pPr>
            <a:r>
              <a:rPr lang="en-AU" sz="2000" dirty="0" smtClean="0">
                <a:latin typeface="Helvetica 35 Thin"/>
                <a:cs typeface="Arial" pitchFamily="34" charset="0"/>
              </a:rPr>
              <a:t>Communicating with policy agencies in an effective and timely fashion.</a:t>
            </a:r>
          </a:p>
          <a:p>
            <a:pPr marL="540000" indent="-432000">
              <a:spcBef>
                <a:spcPts val="0"/>
              </a:spcBef>
              <a:spcAft>
                <a:spcPts val="900"/>
              </a:spcAft>
            </a:pPr>
            <a:r>
              <a:rPr lang="en-AU" sz="2000" dirty="0">
                <a:latin typeface="Helvetica 35 Thin"/>
                <a:cs typeface="Arial" pitchFamily="34" charset="0"/>
              </a:rPr>
              <a:t>Governance </a:t>
            </a:r>
            <a:r>
              <a:rPr lang="en-AU" sz="2000" dirty="0" smtClean="0">
                <a:latin typeface="Helvetica 35 Thin"/>
                <a:cs typeface="Arial" pitchFamily="34" charset="0"/>
              </a:rPr>
              <a:t>issues were sometimes critical barriers to provision of clear advice, particularly for overlapping multi-agency programs.</a:t>
            </a:r>
          </a:p>
          <a:p>
            <a:pPr marL="361950" indent="-361950">
              <a:buNone/>
            </a:pPr>
            <a:endParaRPr lang="en-AU" sz="1800" dirty="0" smtClean="0">
              <a:latin typeface="Arial" pitchFamily="34" charset="0"/>
              <a:cs typeface="Arial" pitchFamily="34" charset="0"/>
            </a:endParaRPr>
          </a:p>
          <a:p>
            <a:pPr marL="0" indent="0">
              <a:buNone/>
            </a:pPr>
            <a:endParaRPr lang="en-AU" sz="1800" i="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31</a:t>
            </a:fld>
            <a:endParaRPr lang="en-AU" dirty="0"/>
          </a:p>
        </p:txBody>
      </p:sp>
      <p:sp>
        <p:nvSpPr>
          <p:cNvPr id="4" name="Title 1"/>
          <p:cNvSpPr txBox="1">
            <a:spLocks/>
          </p:cNvSpPr>
          <p:nvPr/>
        </p:nvSpPr>
        <p:spPr>
          <a:xfrm>
            <a:off x="457200" y="274638"/>
            <a:ext cx="8229600" cy="1143000"/>
          </a:xfrm>
          <a:prstGeom prst="rect">
            <a:avLst/>
          </a:prstGeom>
        </p:spPr>
        <p:txBody>
          <a:bodyPr>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AU" sz="3400" b="1" i="1" u="none" strike="noStrike" kern="1200" cap="none" spc="0" normalizeH="0" baseline="0" noProof="0" dirty="0" smtClean="0">
                <a:ln>
                  <a:noFill/>
                </a:ln>
                <a:solidFill>
                  <a:schemeClr val="bg1"/>
                </a:solidFill>
                <a:effectLst/>
                <a:uLnTx/>
                <a:uFillTx/>
                <a:latin typeface="Helvetica 35 Thin"/>
                <a:ea typeface="+mj-ea"/>
                <a:cs typeface="Arial" pitchFamily="34" charset="0"/>
              </a:rPr>
              <a:t>9. Lessons learned </a:t>
            </a:r>
            <a:endParaRPr kumimoji="0" lang="en-AU" sz="3400" b="1" i="1" u="none" strike="noStrike" kern="1200" cap="none" spc="0" normalizeH="0" baseline="0" noProof="0" dirty="0">
              <a:ln>
                <a:noFill/>
              </a:ln>
              <a:solidFill>
                <a:schemeClr val="bg1"/>
              </a:solidFill>
              <a:effectLst/>
              <a:uLnTx/>
              <a:uFillTx/>
              <a:latin typeface="Helvetica 35 Thin"/>
              <a:ea typeface="+mj-ea"/>
              <a:cs typeface="Arial" pitchFamily="34" charset="0"/>
            </a:endParaRPr>
          </a:p>
        </p:txBody>
      </p:sp>
      <p:sp>
        <p:nvSpPr>
          <p:cNvPr id="5" name="Content Placeholder 2"/>
          <p:cNvSpPr>
            <a:spLocks noGrp="1"/>
          </p:cNvSpPr>
          <p:nvPr>
            <p:ph idx="1"/>
          </p:nvPr>
        </p:nvSpPr>
        <p:spPr>
          <a:xfrm>
            <a:off x="250250" y="1214422"/>
            <a:ext cx="8572528" cy="4768865"/>
          </a:xfrm>
        </p:spPr>
        <p:txBody>
          <a:bodyPr>
            <a:noAutofit/>
          </a:bodyPr>
          <a:lstStyle/>
          <a:p>
            <a:pPr marL="540000" indent="-432000">
              <a:spcBef>
                <a:spcPts val="0"/>
              </a:spcBef>
              <a:spcAft>
                <a:spcPts val="1200"/>
              </a:spcAft>
            </a:pPr>
            <a:r>
              <a:rPr lang="en-AU" sz="2600" dirty="0" smtClean="0">
                <a:latin typeface="Helvetica 35 Thin"/>
                <a:cs typeface="Arial" pitchFamily="34" charset="0"/>
              </a:rPr>
              <a:t>The politics of planning and commissioning an evaluation across government Departments in some cases played out through the process of providing advice.</a:t>
            </a:r>
          </a:p>
          <a:p>
            <a:pPr marL="540000" indent="-432000">
              <a:spcBef>
                <a:spcPts val="0"/>
              </a:spcBef>
              <a:spcAft>
                <a:spcPts val="1200"/>
              </a:spcAft>
            </a:pPr>
            <a:r>
              <a:rPr lang="en-AU" sz="2600" dirty="0" smtClean="0">
                <a:latin typeface="Helvetica 35 Thin"/>
                <a:cs typeface="Arial" pitchFamily="34" charset="0"/>
              </a:rPr>
              <a:t>Some agencies were advanced in their thinking and preparation for commissioning evaluations, while others were looking for advice on how to get started.</a:t>
            </a:r>
          </a:p>
          <a:p>
            <a:pPr marL="540000" indent="-432000">
              <a:spcBef>
                <a:spcPts val="0"/>
              </a:spcBef>
              <a:spcAft>
                <a:spcPts val="1200"/>
              </a:spcAft>
            </a:pPr>
            <a:r>
              <a:rPr lang="en-AU" sz="2600" dirty="0" smtClean="0">
                <a:latin typeface="Helvetica 35 Thin"/>
                <a:cs typeface="Arial" pitchFamily="34" charset="0"/>
              </a:rPr>
              <a:t>The process of commissioning evaluations was intimidating for some agencies, and the E-make process served as an information-gathering  and confidence building exercise.</a:t>
            </a:r>
          </a:p>
          <a:p>
            <a:pPr>
              <a:buNone/>
            </a:pPr>
            <a:endParaRPr lang="en-AU" sz="1950" dirty="0">
              <a:latin typeface="Arial" pitchFamily="34" charset="0"/>
              <a:cs typeface="Arial" pitchFamily="34" charset="0"/>
            </a:endParaRPr>
          </a:p>
          <a:p>
            <a:endParaRPr lang="en-AU" sz="1950" i="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32</a:t>
            </a:fld>
            <a:endParaRPr lang="en-AU"/>
          </a:p>
        </p:txBody>
      </p:sp>
      <p:sp>
        <p:nvSpPr>
          <p:cNvPr id="4" name="Title 1"/>
          <p:cNvSpPr txBox="1">
            <a:spLocks/>
          </p:cNvSpPr>
          <p:nvPr/>
        </p:nvSpPr>
        <p:spPr>
          <a:xfrm>
            <a:off x="457200" y="274638"/>
            <a:ext cx="8229600" cy="1143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AU" sz="3400" b="1" i="1" u="none" strike="noStrike" kern="1200" cap="none" spc="0" normalizeH="0" baseline="0" noProof="0" dirty="0" smtClean="0">
                <a:ln>
                  <a:noFill/>
                </a:ln>
                <a:solidFill>
                  <a:schemeClr val="bg1"/>
                </a:solidFill>
                <a:effectLst/>
                <a:uLnTx/>
                <a:uFillTx/>
                <a:latin typeface="Helvetica 35 Thin"/>
                <a:ea typeface="+mj-ea"/>
                <a:cs typeface="+mj-cs"/>
              </a:rPr>
              <a:t>Evaluation Advisers</a:t>
            </a:r>
            <a:endParaRPr kumimoji="0" lang="en-AU" sz="3400" b="1" i="1" u="none" strike="noStrike" kern="1200" cap="none" spc="0" normalizeH="0" baseline="0" noProof="0" dirty="0">
              <a:ln>
                <a:noFill/>
              </a:ln>
              <a:solidFill>
                <a:schemeClr val="bg1"/>
              </a:solidFill>
              <a:effectLst/>
              <a:uLnTx/>
              <a:uFillTx/>
              <a:latin typeface="Helvetica 35 Thin"/>
              <a:ea typeface="+mj-ea"/>
              <a:cs typeface="+mj-cs"/>
            </a:endParaRPr>
          </a:p>
        </p:txBody>
      </p:sp>
      <p:sp>
        <p:nvSpPr>
          <p:cNvPr id="5" name="Content Placeholder 2"/>
          <p:cNvSpPr>
            <a:spLocks noGrp="1"/>
          </p:cNvSpPr>
          <p:nvPr>
            <p:ph idx="1"/>
          </p:nvPr>
        </p:nvSpPr>
        <p:spPr>
          <a:xfrm>
            <a:off x="214282" y="1360810"/>
            <a:ext cx="8715436" cy="4840303"/>
          </a:xfrm>
        </p:spPr>
        <p:txBody>
          <a:bodyPr>
            <a:noAutofit/>
          </a:bodyPr>
          <a:lstStyle/>
          <a:p>
            <a:pPr marL="540000" indent="-432000">
              <a:spcBef>
                <a:spcPts val="0"/>
              </a:spcBef>
              <a:spcAft>
                <a:spcPts val="1200"/>
              </a:spcAft>
            </a:pPr>
            <a:r>
              <a:rPr lang="en-AU" sz="2800" dirty="0" smtClean="0">
                <a:latin typeface="Helvetica 35 Thin"/>
              </a:rPr>
              <a:t>Discussion between policy clients, the Evaluation Adviser and Institute staff is essential.</a:t>
            </a:r>
          </a:p>
          <a:p>
            <a:pPr marL="540000" indent="-432000">
              <a:spcBef>
                <a:spcPts val="0"/>
              </a:spcBef>
              <a:spcAft>
                <a:spcPts val="1200"/>
              </a:spcAft>
            </a:pPr>
            <a:r>
              <a:rPr lang="en-AU" sz="2800" dirty="0" smtClean="0">
                <a:latin typeface="Helvetica 35 Thin"/>
              </a:rPr>
              <a:t>Understanding the ‘unwritten’ context of the evaluation (the complexity, policy makers’ agenda, underlying politics and interests).</a:t>
            </a:r>
          </a:p>
          <a:p>
            <a:pPr marL="540000" indent="-432000">
              <a:spcBef>
                <a:spcPts val="0"/>
              </a:spcBef>
              <a:spcAft>
                <a:spcPts val="1200"/>
              </a:spcAft>
            </a:pPr>
            <a:r>
              <a:rPr lang="en-AU" sz="2800" dirty="0" smtClean="0">
                <a:latin typeface="Helvetica 35 Thin"/>
              </a:rPr>
              <a:t>Assistance with writing the evaluation briefs in an policy appropriate format was valued</a:t>
            </a:r>
          </a:p>
          <a:p>
            <a:pPr marL="540000" indent="-432000">
              <a:spcBef>
                <a:spcPts val="0"/>
              </a:spcBef>
              <a:spcAft>
                <a:spcPts val="1200"/>
              </a:spcAft>
            </a:pPr>
            <a:r>
              <a:rPr lang="en-AU" sz="2800" dirty="0" smtClean="0">
                <a:latin typeface="Helvetica 35 Thin"/>
              </a:rPr>
              <a:t>Inherent trade-off between methodological rigor and being practical in real world settings.</a:t>
            </a:r>
            <a:endParaRPr lang="en-AU" sz="2800" dirty="0">
              <a:latin typeface="Helvetica 35 Thin"/>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33</a:t>
            </a:fld>
            <a:endParaRPr lang="en-AU"/>
          </a:p>
        </p:txBody>
      </p:sp>
      <p:sp>
        <p:nvSpPr>
          <p:cNvPr id="4" name="Title 1"/>
          <p:cNvSpPr txBox="1">
            <a:spLocks/>
          </p:cNvSpPr>
          <p:nvPr/>
        </p:nvSpPr>
        <p:spPr>
          <a:xfrm>
            <a:off x="457200" y="274638"/>
            <a:ext cx="8229600" cy="1143000"/>
          </a:xfrm>
          <a:prstGeom prst="rect">
            <a:avLst/>
          </a:prstGeom>
        </p:spPr>
        <p:txBody>
          <a:bodyPr>
            <a:normAutofit fontScale="97500"/>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AU" sz="3400" b="1" i="1" u="none" strike="noStrike" kern="1200" cap="none" spc="0" normalizeH="0" baseline="0" noProof="0" dirty="0" smtClean="0">
                <a:ln>
                  <a:noFill/>
                </a:ln>
                <a:solidFill>
                  <a:schemeClr val="bg1"/>
                </a:solidFill>
                <a:effectLst/>
                <a:uLnTx/>
                <a:uFillTx/>
                <a:latin typeface="Helvetica 35 Thin"/>
                <a:ea typeface="+mj-ea"/>
                <a:cs typeface="+mj-cs"/>
              </a:rPr>
              <a:t>The two worlds of Research and Policy</a:t>
            </a:r>
            <a:endParaRPr kumimoji="0" lang="en-AU" sz="3400" b="1" i="1" u="none" strike="noStrike" kern="1200" cap="none" spc="0" normalizeH="0" baseline="0" noProof="0" dirty="0">
              <a:ln>
                <a:noFill/>
              </a:ln>
              <a:solidFill>
                <a:schemeClr val="bg1"/>
              </a:solidFill>
              <a:effectLst/>
              <a:uLnTx/>
              <a:uFillTx/>
              <a:latin typeface="Helvetica 35 Thin"/>
              <a:ea typeface="+mj-ea"/>
              <a:cs typeface="+mj-cs"/>
            </a:endParaRPr>
          </a:p>
        </p:txBody>
      </p:sp>
      <p:sp>
        <p:nvSpPr>
          <p:cNvPr id="5" name="Content Placeholder 2"/>
          <p:cNvSpPr>
            <a:spLocks noGrp="1"/>
          </p:cNvSpPr>
          <p:nvPr>
            <p:ph idx="1"/>
          </p:nvPr>
        </p:nvSpPr>
        <p:spPr>
          <a:xfrm>
            <a:off x="858166" y="1714488"/>
            <a:ext cx="7215238" cy="4525963"/>
          </a:xfrm>
        </p:spPr>
        <p:txBody>
          <a:bodyPr/>
          <a:lstStyle/>
          <a:p>
            <a:pPr marL="0" indent="0">
              <a:spcBef>
                <a:spcPts val="900"/>
              </a:spcBef>
              <a:buNone/>
            </a:pPr>
            <a:r>
              <a:rPr lang="en-AU" i="1" dirty="0" smtClean="0"/>
              <a:t>‘</a:t>
            </a:r>
            <a:r>
              <a:rPr lang="en-AU" sz="2800" i="1" dirty="0" smtClean="0"/>
              <a:t>I</a:t>
            </a:r>
            <a:r>
              <a:rPr lang="en-AU" sz="2800" i="1" dirty="0" smtClean="0">
                <a:latin typeface="Helvetica 35 Thin"/>
              </a:rPr>
              <a:t>ts just that you come from different camps, if you like, so being able to talk the same language is the goal, and there is no simple easy answer to that except for putting the two camps together as often as you can.’</a:t>
            </a:r>
          </a:p>
          <a:p>
            <a:pPr algn="r">
              <a:buNone/>
            </a:pPr>
            <a:endParaRPr lang="en-AU" sz="2000" dirty="0" smtClean="0">
              <a:latin typeface="Helvetica 35 Thin"/>
            </a:endParaRPr>
          </a:p>
          <a:p>
            <a:pPr algn="r">
              <a:buNone/>
            </a:pPr>
            <a:endParaRPr lang="en-AU" sz="2000" dirty="0" smtClean="0">
              <a:latin typeface="Helvetica 35 Thin"/>
            </a:endParaRPr>
          </a:p>
          <a:p>
            <a:pPr algn="r">
              <a:buNone/>
            </a:pPr>
            <a:r>
              <a:rPr lang="en-AU" sz="2000" dirty="0" smtClean="0">
                <a:latin typeface="Helvetica 35 Thin"/>
              </a:rPr>
              <a:t>E-Make Evaluation Adviser (Researcher) 2011</a:t>
            </a:r>
            <a:endParaRPr lang="en-AU" sz="2000" dirty="0">
              <a:latin typeface="Helvetica 35 Thin"/>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34</a:t>
            </a:fld>
            <a:endParaRPr lang="en-AU"/>
          </a:p>
        </p:txBody>
      </p:sp>
      <p:sp>
        <p:nvSpPr>
          <p:cNvPr id="4" name="Title 1"/>
          <p:cNvSpPr txBox="1">
            <a:spLocks/>
          </p:cNvSpPr>
          <p:nvPr/>
        </p:nvSpPr>
        <p:spPr>
          <a:xfrm>
            <a:off x="457200" y="64778"/>
            <a:ext cx="8229600" cy="1143000"/>
          </a:xfrm>
          <a:prstGeom prst="rect">
            <a:avLst/>
          </a:prstGeom>
        </p:spPr>
        <p:txBody>
          <a:bodyPr>
            <a:normAutofit fontScale="97500"/>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AU" sz="3400" b="1" i="1" u="none" strike="noStrike" kern="1200" cap="none" spc="0" normalizeH="0" baseline="0" noProof="0" dirty="0" smtClean="0">
                <a:ln>
                  <a:noFill/>
                </a:ln>
                <a:solidFill>
                  <a:schemeClr val="bg1"/>
                </a:solidFill>
                <a:effectLst/>
                <a:uLnTx/>
                <a:uFillTx/>
                <a:latin typeface="Helvetica 35 Thin"/>
                <a:ea typeface="+mj-ea"/>
                <a:cs typeface="Arial" pitchFamily="34" charset="0"/>
              </a:rPr>
              <a:t>Researcher’s motivation to work in this capacity?</a:t>
            </a:r>
            <a:endParaRPr kumimoji="0" lang="en-AU" sz="3400" b="1" i="1" u="none" strike="noStrike" kern="1200" cap="none" spc="0" normalizeH="0" baseline="0" noProof="0" dirty="0">
              <a:ln>
                <a:noFill/>
              </a:ln>
              <a:solidFill>
                <a:schemeClr val="bg1"/>
              </a:solidFill>
              <a:effectLst/>
              <a:uLnTx/>
              <a:uFillTx/>
              <a:latin typeface="Helvetica 35 Thin"/>
              <a:ea typeface="+mj-ea"/>
              <a:cs typeface="Arial" pitchFamily="34" charset="0"/>
            </a:endParaRPr>
          </a:p>
        </p:txBody>
      </p:sp>
      <p:sp>
        <p:nvSpPr>
          <p:cNvPr id="5" name="Content Placeholder 2"/>
          <p:cNvSpPr>
            <a:spLocks noGrp="1"/>
          </p:cNvSpPr>
          <p:nvPr>
            <p:ph idx="1"/>
          </p:nvPr>
        </p:nvSpPr>
        <p:spPr>
          <a:xfrm>
            <a:off x="1214414" y="1785926"/>
            <a:ext cx="6929486" cy="4525963"/>
          </a:xfrm>
        </p:spPr>
        <p:txBody>
          <a:bodyPr/>
          <a:lstStyle/>
          <a:p>
            <a:pPr marL="0" indent="0">
              <a:spcBef>
                <a:spcPts val="600"/>
              </a:spcBef>
              <a:buNone/>
            </a:pPr>
            <a:r>
              <a:rPr lang="en-AU" sz="2800" i="1" dirty="0" smtClean="0">
                <a:latin typeface="Helvetica 35 Thin"/>
                <a:cs typeface="Arial" pitchFamily="34" charset="0"/>
              </a:rPr>
              <a:t>‘...showing that programs </a:t>
            </a:r>
            <a:r>
              <a:rPr lang="en-AU" sz="2800" dirty="0" smtClean="0">
                <a:latin typeface="Helvetica 35 Thin"/>
                <a:cs typeface="Arial" pitchFamily="34" charset="0"/>
              </a:rPr>
              <a:t>can</a:t>
            </a:r>
            <a:r>
              <a:rPr lang="en-AU" sz="2800" i="1" dirty="0" smtClean="0">
                <a:latin typeface="Helvetica 35 Thin"/>
                <a:cs typeface="Arial" pitchFamily="34" charset="0"/>
              </a:rPr>
              <a:t> work and that [researchers] can evaluate things in real time...that we may not otherwise be able to do. Its a win-win.’</a:t>
            </a:r>
          </a:p>
          <a:p>
            <a:pPr algn="r">
              <a:buNone/>
            </a:pPr>
            <a:endParaRPr lang="en-AU" sz="2000" dirty="0" smtClean="0">
              <a:latin typeface="Helvetica 35 Thin"/>
              <a:cs typeface="Arial" pitchFamily="34" charset="0"/>
            </a:endParaRPr>
          </a:p>
          <a:p>
            <a:pPr algn="r">
              <a:buNone/>
            </a:pPr>
            <a:endParaRPr lang="en-AU" sz="2000" dirty="0" smtClean="0">
              <a:latin typeface="Helvetica 35 Thin"/>
              <a:cs typeface="Arial" pitchFamily="34" charset="0"/>
            </a:endParaRPr>
          </a:p>
          <a:p>
            <a:pPr algn="r">
              <a:buNone/>
            </a:pPr>
            <a:r>
              <a:rPr lang="en-AU" sz="2000" dirty="0" smtClean="0">
                <a:latin typeface="Helvetica 35 Thin"/>
              </a:rPr>
              <a:t>E-Make Evaluation Adviser </a:t>
            </a:r>
            <a:r>
              <a:rPr lang="en-AU" sz="2000" dirty="0" smtClean="0">
                <a:latin typeface="Helvetica 35 Thin"/>
                <a:cs typeface="Arial" pitchFamily="34" charset="0"/>
              </a:rPr>
              <a:t>201</a:t>
            </a:r>
            <a:r>
              <a:rPr lang="en-AU" sz="2000" dirty="0" smtClean="0">
                <a:latin typeface="Arial" pitchFamily="34" charset="0"/>
                <a:cs typeface="Arial" pitchFamily="34" charset="0"/>
              </a:rPr>
              <a:t>1</a:t>
            </a:r>
            <a:endParaRPr lang="en-AU" sz="2000"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35</a:t>
            </a:fld>
            <a:endParaRPr lang="en-AU"/>
          </a:p>
        </p:txBody>
      </p:sp>
      <p:sp>
        <p:nvSpPr>
          <p:cNvPr id="4" name="Title 1"/>
          <p:cNvSpPr txBox="1">
            <a:spLocks/>
          </p:cNvSpPr>
          <p:nvPr/>
        </p:nvSpPr>
        <p:spPr>
          <a:xfrm>
            <a:off x="457200" y="274638"/>
            <a:ext cx="8229600" cy="1143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AU" sz="3400" b="1" i="1" u="none" strike="noStrike" kern="1200" cap="none" spc="0" normalizeH="0" baseline="0" noProof="0" dirty="0" smtClean="0">
                <a:ln>
                  <a:noFill/>
                </a:ln>
                <a:solidFill>
                  <a:schemeClr val="bg1"/>
                </a:solidFill>
                <a:effectLst/>
                <a:uLnTx/>
                <a:uFillTx/>
                <a:latin typeface="Helvetica 35 Thin"/>
                <a:ea typeface="+mj-ea"/>
                <a:cs typeface="Arial" pitchFamily="34" charset="0"/>
              </a:rPr>
              <a:t>10. Implications</a:t>
            </a:r>
            <a:endParaRPr kumimoji="0" lang="en-AU" sz="3400" b="1" i="1" u="none" strike="noStrike" kern="1200" cap="none" spc="0" normalizeH="0" baseline="0" noProof="0" dirty="0">
              <a:ln>
                <a:noFill/>
              </a:ln>
              <a:solidFill>
                <a:schemeClr val="bg1"/>
              </a:solidFill>
              <a:effectLst/>
              <a:uLnTx/>
              <a:uFillTx/>
              <a:latin typeface="Helvetica 35 Thin"/>
              <a:ea typeface="+mj-ea"/>
              <a:cs typeface="Arial" pitchFamily="34" charset="0"/>
            </a:endParaRPr>
          </a:p>
        </p:txBody>
      </p:sp>
      <p:sp>
        <p:nvSpPr>
          <p:cNvPr id="5" name="Content Placeholder 2"/>
          <p:cNvSpPr>
            <a:spLocks noGrp="1"/>
          </p:cNvSpPr>
          <p:nvPr>
            <p:ph idx="1"/>
          </p:nvPr>
        </p:nvSpPr>
        <p:spPr>
          <a:xfrm>
            <a:off x="285720" y="1643026"/>
            <a:ext cx="8401080" cy="5214974"/>
          </a:xfrm>
        </p:spPr>
        <p:txBody>
          <a:bodyPr>
            <a:normAutofit/>
          </a:bodyPr>
          <a:lstStyle/>
          <a:p>
            <a:pPr marL="540000" lvl="0" indent="-432000">
              <a:spcBef>
                <a:spcPts val="600"/>
              </a:spcBef>
              <a:spcAft>
                <a:spcPts val="1200"/>
              </a:spcAft>
            </a:pPr>
            <a:r>
              <a:rPr lang="en-AU" sz="2800" dirty="0" smtClean="0">
                <a:latin typeface="Helvetica 35 Thin"/>
                <a:cs typeface="Arial" pitchFamily="34" charset="0"/>
              </a:rPr>
              <a:t>Advice must be tailored to policy maker’s information needs or purposes. </a:t>
            </a:r>
          </a:p>
          <a:p>
            <a:pPr marL="540000" lvl="0" indent="-432000">
              <a:spcBef>
                <a:spcPts val="600"/>
              </a:spcBef>
              <a:spcAft>
                <a:spcPts val="1200"/>
              </a:spcAft>
            </a:pPr>
            <a:r>
              <a:rPr lang="en-AU" sz="2800" dirty="0" smtClean="0">
                <a:latin typeface="Helvetica 35 Thin"/>
                <a:cs typeface="Arial" pitchFamily="34" charset="0"/>
              </a:rPr>
              <a:t>Clear lines of communication are important to providing effective and relevant advice to policy clients.</a:t>
            </a:r>
          </a:p>
          <a:p>
            <a:endParaRPr lang="en-AU"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40000" indent="-432000">
              <a:spcBef>
                <a:spcPts val="600"/>
              </a:spcBef>
              <a:spcAft>
                <a:spcPts val="1200"/>
              </a:spcAft>
            </a:pPr>
            <a:r>
              <a:rPr lang="en-AU" sz="2600" dirty="0" smtClean="0">
                <a:latin typeface="Helvetica 35 Thin"/>
                <a:cs typeface="Arial" pitchFamily="34" charset="0"/>
              </a:rPr>
              <a:t>Understanding of the full context (including any subtext) is essential to providing salient and effective advice. </a:t>
            </a:r>
          </a:p>
          <a:p>
            <a:pPr marL="540000" lvl="0" indent="-432000">
              <a:spcBef>
                <a:spcPts val="600"/>
              </a:spcBef>
              <a:spcAft>
                <a:spcPts val="1200"/>
              </a:spcAft>
            </a:pPr>
            <a:r>
              <a:rPr lang="en-AU" sz="2600" dirty="0" smtClean="0">
                <a:latin typeface="Helvetica 35 Thin"/>
                <a:cs typeface="Arial" pitchFamily="34" charset="0"/>
              </a:rPr>
              <a:t>Provision of advice may entail managing and balancing competing interests.</a:t>
            </a:r>
          </a:p>
          <a:p>
            <a:pPr marL="540000" lvl="0" indent="-432000">
              <a:spcBef>
                <a:spcPts val="600"/>
              </a:spcBef>
              <a:spcAft>
                <a:spcPts val="1200"/>
              </a:spcAft>
            </a:pPr>
            <a:r>
              <a:rPr lang="en-AU" sz="2600" dirty="0" smtClean="0">
                <a:latin typeface="Helvetica 35 Thin"/>
                <a:cs typeface="Arial" pitchFamily="34" charset="0"/>
              </a:rPr>
              <a:t>Brokering the relationship between policy makers and Evaluation Advisers is vital. </a:t>
            </a:r>
          </a:p>
          <a:p>
            <a:endParaRPr lang="en-US" sz="2400" dirty="0"/>
          </a:p>
        </p:txBody>
      </p:sp>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36</a:t>
            </a:fld>
            <a:endParaRPr lang="en-AU"/>
          </a:p>
        </p:txBody>
      </p:sp>
      <p:sp>
        <p:nvSpPr>
          <p:cNvPr id="4" name="Title 1"/>
          <p:cNvSpPr txBox="1">
            <a:spLocks/>
          </p:cNvSpPr>
          <p:nvPr/>
        </p:nvSpPr>
        <p:spPr>
          <a:xfrm>
            <a:off x="457200" y="274638"/>
            <a:ext cx="8229600" cy="1143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AU" sz="3400" b="1" i="1" u="none" strike="noStrike" kern="1200" cap="none" spc="0" normalizeH="0" baseline="0" noProof="0" dirty="0" smtClean="0">
                <a:ln>
                  <a:noFill/>
                </a:ln>
                <a:solidFill>
                  <a:schemeClr val="bg1"/>
                </a:solidFill>
                <a:effectLst/>
                <a:uLnTx/>
                <a:uFillTx/>
                <a:latin typeface="Helvetica 35 Thin"/>
                <a:ea typeface="+mj-ea"/>
                <a:cs typeface="Arial" pitchFamily="34" charset="0"/>
              </a:rPr>
              <a:t>10. Implications</a:t>
            </a:r>
            <a:endParaRPr kumimoji="0" lang="en-AU" sz="3400" b="1" i="1" u="none" strike="noStrike" kern="1200" cap="none" spc="0" normalizeH="0" baseline="0" noProof="0" dirty="0">
              <a:ln>
                <a:noFill/>
              </a:ln>
              <a:solidFill>
                <a:schemeClr val="bg1"/>
              </a:solidFill>
              <a:effectLst/>
              <a:uLnTx/>
              <a:uFillTx/>
              <a:latin typeface="Helvetica 35 Thin"/>
              <a:ea typeface="+mj-ea"/>
              <a:cs typeface="Aria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37</a:t>
            </a:fld>
            <a:endParaRPr lang="en-AU"/>
          </a:p>
        </p:txBody>
      </p:sp>
      <p:sp>
        <p:nvSpPr>
          <p:cNvPr id="4" name="Title 1"/>
          <p:cNvSpPr txBox="1">
            <a:spLocks/>
          </p:cNvSpPr>
          <p:nvPr/>
        </p:nvSpPr>
        <p:spPr>
          <a:xfrm>
            <a:off x="457200" y="274638"/>
            <a:ext cx="8229600" cy="654032"/>
          </a:xfrm>
          <a:prstGeom prst="rect">
            <a:avLst/>
          </a:prstGeom>
        </p:spPr>
        <p:txBody>
          <a:bodyPr>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AU" sz="3400" b="1" i="1" u="none" strike="noStrike" kern="1200" cap="none" spc="0" normalizeH="0" baseline="0" noProof="0" dirty="0" smtClean="0">
                <a:ln>
                  <a:noFill/>
                </a:ln>
                <a:solidFill>
                  <a:schemeClr val="bg1"/>
                </a:solidFill>
                <a:effectLst/>
                <a:uLnTx/>
                <a:uFillTx/>
                <a:latin typeface="Helvetica 35 Thin"/>
                <a:ea typeface="+mj-ea"/>
                <a:cs typeface="+mj-cs"/>
              </a:rPr>
              <a:t>11.  References</a:t>
            </a:r>
            <a:endParaRPr kumimoji="0" lang="en-US" sz="3400" b="1" i="1" u="none" strike="noStrike" kern="1200" cap="none" spc="0" normalizeH="0" baseline="0" noProof="0" dirty="0">
              <a:ln>
                <a:noFill/>
              </a:ln>
              <a:solidFill>
                <a:schemeClr val="bg1"/>
              </a:solidFill>
              <a:effectLst/>
              <a:uLnTx/>
              <a:uFillTx/>
              <a:latin typeface="Helvetica 35 Thin"/>
              <a:ea typeface="+mj-ea"/>
              <a:cs typeface="+mj-cs"/>
            </a:endParaRPr>
          </a:p>
        </p:txBody>
      </p:sp>
      <p:sp>
        <p:nvSpPr>
          <p:cNvPr id="5" name="Content Placeholder 2"/>
          <p:cNvSpPr>
            <a:spLocks noGrp="1"/>
          </p:cNvSpPr>
          <p:nvPr>
            <p:ph idx="1"/>
          </p:nvPr>
        </p:nvSpPr>
        <p:spPr>
          <a:xfrm>
            <a:off x="214282" y="1285860"/>
            <a:ext cx="8472518" cy="4840303"/>
          </a:xfrm>
        </p:spPr>
        <p:txBody>
          <a:bodyPr>
            <a:normAutofit fontScale="85000" lnSpcReduction="10000"/>
          </a:bodyPr>
          <a:lstStyle/>
          <a:p>
            <a:pPr>
              <a:lnSpc>
                <a:spcPct val="110000"/>
              </a:lnSpc>
              <a:spcBef>
                <a:spcPts val="600"/>
              </a:spcBef>
              <a:spcAft>
                <a:spcPts val="600"/>
              </a:spcAft>
              <a:tabLst>
                <a:tab pos="539750" algn="l"/>
              </a:tabLst>
            </a:pPr>
            <a:r>
              <a:rPr lang="en-AU" sz="1700" dirty="0" smtClean="0">
                <a:latin typeface="Helvetica 35 Thin"/>
              </a:rPr>
              <a:t>Banks G. </a:t>
            </a:r>
            <a:r>
              <a:rPr lang="en-AU" sz="1700" i="1" dirty="0" smtClean="0">
                <a:latin typeface="Helvetica 35 Thin"/>
              </a:rPr>
              <a:t>Challenges of Evidence-Based Policy-Making</a:t>
            </a:r>
            <a:r>
              <a:rPr lang="en-AU" sz="1700" dirty="0" smtClean="0">
                <a:latin typeface="Helvetica 35 Thin"/>
              </a:rPr>
              <a:t>. Commonwealth of Australia: Canberra; 2009.</a:t>
            </a:r>
          </a:p>
          <a:p>
            <a:pPr>
              <a:lnSpc>
                <a:spcPct val="110000"/>
              </a:lnSpc>
              <a:spcBef>
                <a:spcPts val="600"/>
              </a:spcBef>
              <a:spcAft>
                <a:spcPts val="600"/>
              </a:spcAft>
              <a:tabLst>
                <a:tab pos="539750" algn="l"/>
              </a:tabLst>
            </a:pPr>
            <a:r>
              <a:rPr lang="en-AU" sz="1700" dirty="0" smtClean="0">
                <a:latin typeface="Helvetica 35 Thin"/>
              </a:rPr>
              <a:t>Campbell DM, Redman S, Jorm L, Cooke M, </a:t>
            </a:r>
            <a:r>
              <a:rPr lang="en-AU" sz="1700" dirty="0" err="1" smtClean="0">
                <a:latin typeface="Helvetica 35 Thin"/>
              </a:rPr>
              <a:t>Zwi</a:t>
            </a:r>
            <a:r>
              <a:rPr lang="en-AU" sz="1700" dirty="0" smtClean="0">
                <a:latin typeface="Helvetica 35 Thin"/>
              </a:rPr>
              <a:t> AB, Rychetnik L. increasing the use of evidence in health policy: practice and views of policy makers and researchers. </a:t>
            </a:r>
            <a:r>
              <a:rPr lang="en-AU" sz="1700" i="1" dirty="0" smtClean="0">
                <a:latin typeface="Helvetica 35 Thin"/>
              </a:rPr>
              <a:t>Australian New Zealand Health Policy</a:t>
            </a:r>
            <a:r>
              <a:rPr lang="en-AU" sz="1700" dirty="0" smtClean="0">
                <a:latin typeface="Helvetica 35 Thin"/>
              </a:rPr>
              <a:t> 2009 6 (21):doi:10.1186/1743-8462-6-21.</a:t>
            </a:r>
          </a:p>
          <a:p>
            <a:pPr>
              <a:lnSpc>
                <a:spcPct val="110000"/>
              </a:lnSpc>
              <a:spcBef>
                <a:spcPts val="600"/>
              </a:spcBef>
              <a:spcAft>
                <a:spcPts val="600"/>
              </a:spcAft>
              <a:tabLst>
                <a:tab pos="539750" algn="l"/>
              </a:tabLst>
            </a:pPr>
            <a:r>
              <a:rPr lang="en-AU" sz="1700" dirty="0" smtClean="0">
                <a:latin typeface="Helvetica 35 Thin"/>
              </a:rPr>
              <a:t>Elliott H and </a:t>
            </a:r>
            <a:r>
              <a:rPr lang="en-AU" sz="1700" dirty="0" err="1" smtClean="0">
                <a:latin typeface="Helvetica 35 Thin"/>
              </a:rPr>
              <a:t>Popay</a:t>
            </a:r>
            <a:r>
              <a:rPr lang="en-AU" sz="1700" dirty="0" smtClean="0">
                <a:latin typeface="Helvetica 35 Thin"/>
              </a:rPr>
              <a:t> J. how are policy makers using evidence? Models of research utilisation and local NHS policy making. </a:t>
            </a:r>
            <a:r>
              <a:rPr lang="en-AU" sz="1700" i="1" dirty="0" smtClean="0">
                <a:latin typeface="Helvetica 35 Thin"/>
              </a:rPr>
              <a:t>J </a:t>
            </a:r>
            <a:r>
              <a:rPr lang="en-AU" sz="1700" i="1" dirty="0" err="1" smtClean="0">
                <a:latin typeface="Helvetica 35 Thin"/>
              </a:rPr>
              <a:t>Epidemiol</a:t>
            </a:r>
            <a:r>
              <a:rPr lang="en-AU" sz="1700" i="1" dirty="0" smtClean="0">
                <a:latin typeface="Helvetica 35 Thin"/>
              </a:rPr>
              <a:t> Community Health</a:t>
            </a:r>
            <a:r>
              <a:rPr lang="en-AU" sz="1700" dirty="0" smtClean="0">
                <a:latin typeface="Helvetica 35 Thin"/>
              </a:rPr>
              <a:t> 2000 54:461-468.</a:t>
            </a:r>
          </a:p>
          <a:p>
            <a:pPr>
              <a:lnSpc>
                <a:spcPct val="110000"/>
              </a:lnSpc>
              <a:spcBef>
                <a:spcPts val="600"/>
              </a:spcBef>
              <a:spcAft>
                <a:spcPts val="600"/>
              </a:spcAft>
              <a:tabLst>
                <a:tab pos="539750" algn="l"/>
              </a:tabLst>
            </a:pPr>
            <a:r>
              <a:rPr lang="en-AU" sz="1700" dirty="0" smtClean="0">
                <a:latin typeface="Helvetica 35 Thin"/>
              </a:rPr>
              <a:t>House of Commons Health Committee. </a:t>
            </a:r>
            <a:r>
              <a:rPr lang="en-AU" sz="1700" i="1" dirty="0" smtClean="0">
                <a:latin typeface="Helvetica 35 Thin"/>
              </a:rPr>
              <a:t>Health Inequalities: Third Report of Session 2008-09 (Vol 1)</a:t>
            </a:r>
            <a:r>
              <a:rPr lang="en-AU" sz="1700" dirty="0" smtClean="0">
                <a:latin typeface="Helvetica 35 Thin"/>
              </a:rPr>
              <a:t>. HMSO; London: 2009.</a:t>
            </a:r>
          </a:p>
          <a:p>
            <a:pPr>
              <a:lnSpc>
                <a:spcPct val="110000"/>
              </a:lnSpc>
              <a:spcBef>
                <a:spcPts val="600"/>
              </a:spcBef>
              <a:spcAft>
                <a:spcPts val="600"/>
              </a:spcAft>
              <a:tabLst>
                <a:tab pos="539750" algn="l"/>
              </a:tabLst>
            </a:pPr>
            <a:r>
              <a:rPr lang="en-AU" sz="1700" dirty="0" smtClean="0">
                <a:latin typeface="Helvetica 35 Thin"/>
              </a:rPr>
              <a:t>Mays N, Pope C and </a:t>
            </a:r>
            <a:r>
              <a:rPr lang="en-AU" sz="1700" dirty="0" err="1" smtClean="0">
                <a:latin typeface="Helvetica 35 Thin"/>
              </a:rPr>
              <a:t>Popay</a:t>
            </a:r>
            <a:r>
              <a:rPr lang="en-AU" sz="1700" dirty="0" smtClean="0">
                <a:latin typeface="Helvetica 35 Thin"/>
              </a:rPr>
              <a:t> J. Systematically reviewing qualitative and quantitative evidence to inform management and policy making in the health field. </a:t>
            </a:r>
            <a:r>
              <a:rPr lang="en-AU" sz="1700" i="1" dirty="0" smtClean="0">
                <a:latin typeface="Helvetica 35 Thin"/>
              </a:rPr>
              <a:t>J Health Ser Res Policy 2005</a:t>
            </a:r>
            <a:r>
              <a:rPr lang="en-AU" sz="1700" dirty="0" smtClean="0">
                <a:latin typeface="Helvetica 35 Thin"/>
              </a:rPr>
              <a:t> 10 (Supp1): S1:6-S1:20.</a:t>
            </a:r>
          </a:p>
          <a:p>
            <a:pPr>
              <a:lnSpc>
                <a:spcPct val="110000"/>
              </a:lnSpc>
              <a:spcBef>
                <a:spcPts val="600"/>
              </a:spcBef>
              <a:spcAft>
                <a:spcPts val="600"/>
              </a:spcAft>
              <a:tabLst>
                <a:tab pos="539750" algn="l"/>
              </a:tabLst>
            </a:pPr>
            <a:r>
              <a:rPr lang="en-AU" sz="1700" dirty="0" smtClean="0">
                <a:latin typeface="Helvetica 35 Thin"/>
              </a:rPr>
              <a:t>Milat et al (submitted). Research outputs in public health: a </a:t>
            </a:r>
            <a:r>
              <a:rPr lang="en-AU" sz="1700" dirty="0" err="1" smtClean="0">
                <a:latin typeface="Helvetica 35 Thin"/>
              </a:rPr>
              <a:t>bibliometric</a:t>
            </a:r>
            <a:r>
              <a:rPr lang="en-AU" sz="1700" dirty="0" smtClean="0">
                <a:latin typeface="Helvetica 35 Thin"/>
              </a:rPr>
              <a:t> analysis</a:t>
            </a:r>
          </a:p>
          <a:p>
            <a:pPr>
              <a:lnSpc>
                <a:spcPct val="110000"/>
              </a:lnSpc>
              <a:spcBef>
                <a:spcPts val="600"/>
              </a:spcBef>
              <a:spcAft>
                <a:spcPts val="600"/>
              </a:spcAft>
            </a:pPr>
            <a:r>
              <a:rPr lang="en-AU" sz="1700" dirty="0" err="1" smtClean="0">
                <a:latin typeface="Helvetica 35 Thin"/>
              </a:rPr>
              <a:t>Oxman</a:t>
            </a:r>
            <a:r>
              <a:rPr lang="en-AU" sz="1700" dirty="0" smtClean="0">
                <a:latin typeface="Helvetica 35 Thin"/>
              </a:rPr>
              <a:t>. A framework for mandatory impact evaluation to ensure well informed public policy decisions. </a:t>
            </a:r>
            <a:r>
              <a:rPr lang="en-AU" sz="1700" i="1" dirty="0" smtClean="0">
                <a:latin typeface="Helvetica 35 Thin"/>
              </a:rPr>
              <a:t>Lancet </a:t>
            </a:r>
            <a:r>
              <a:rPr lang="en-AU" sz="1700" dirty="0" smtClean="0">
                <a:latin typeface="Helvetica 35 Thin"/>
              </a:rPr>
              <a:t>2010 375; 427-431.</a:t>
            </a:r>
          </a:p>
          <a:p>
            <a:pPr>
              <a:lnSpc>
                <a:spcPct val="110000"/>
              </a:lnSpc>
              <a:spcBef>
                <a:spcPts val="600"/>
              </a:spcBef>
              <a:spcAft>
                <a:spcPts val="600"/>
              </a:spcAft>
            </a:pPr>
            <a:r>
              <a:rPr lang="en-AU" sz="1700" dirty="0" err="1" smtClean="0">
                <a:latin typeface="Helvetica 35 Thin"/>
              </a:rPr>
              <a:t>Sanson</a:t>
            </a:r>
            <a:r>
              <a:rPr lang="en-AU" sz="1700" dirty="0" smtClean="0">
                <a:latin typeface="Helvetica 35 Thin"/>
              </a:rPr>
              <a:t>-Fisher et al (2008). We are what we do. </a:t>
            </a:r>
            <a:r>
              <a:rPr lang="en-AU" sz="1700" i="1" dirty="0" smtClean="0">
                <a:latin typeface="Helvetica 35 Thin"/>
              </a:rPr>
              <a:t>American Journal of Preventive Medicine.</a:t>
            </a:r>
          </a:p>
          <a:p>
            <a:endParaRPr lang="en-US" sz="12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472" y="1428736"/>
            <a:ext cx="8229600" cy="4525963"/>
          </a:xfrm>
        </p:spPr>
        <p:txBody>
          <a:bodyPr/>
          <a:lstStyle/>
          <a:p>
            <a:pPr>
              <a:spcBef>
                <a:spcPts val="0"/>
              </a:spcBef>
              <a:spcAft>
                <a:spcPts val="600"/>
              </a:spcAft>
              <a:buNone/>
            </a:pPr>
            <a:r>
              <a:rPr lang="en-AU" sz="2800" dirty="0" smtClean="0">
                <a:latin typeface="Helvetica 35 Thin"/>
              </a:rPr>
              <a:t>Andrew Milat</a:t>
            </a:r>
          </a:p>
          <a:p>
            <a:pPr>
              <a:spcBef>
                <a:spcPts val="0"/>
              </a:spcBef>
              <a:spcAft>
                <a:spcPts val="600"/>
              </a:spcAft>
              <a:buNone/>
            </a:pPr>
            <a:r>
              <a:rPr lang="en-AU" sz="2800" dirty="0" smtClean="0">
                <a:latin typeface="Helvetica 35 Thin"/>
              </a:rPr>
              <a:t>Division Head, Knowledge Transfer</a:t>
            </a:r>
            <a:endParaRPr lang="en-US" sz="2800" dirty="0" smtClean="0">
              <a:latin typeface="Helvetica 35 Thin"/>
            </a:endParaRPr>
          </a:p>
          <a:p>
            <a:pPr>
              <a:spcBef>
                <a:spcPts val="0"/>
              </a:spcBef>
              <a:spcAft>
                <a:spcPts val="600"/>
              </a:spcAft>
              <a:buNone/>
            </a:pPr>
            <a:r>
              <a:rPr lang="en-AU" sz="2800" dirty="0" smtClean="0">
                <a:latin typeface="Helvetica 35 Thin"/>
              </a:rPr>
              <a:t>Sax Institute</a:t>
            </a:r>
          </a:p>
          <a:p>
            <a:pPr>
              <a:spcBef>
                <a:spcPts val="0"/>
              </a:spcBef>
              <a:spcAft>
                <a:spcPts val="600"/>
              </a:spcAft>
              <a:buNone/>
            </a:pPr>
            <a:r>
              <a:rPr lang="en-AU" sz="2800" dirty="0" smtClean="0">
                <a:latin typeface="Helvetica 35 Thin"/>
              </a:rPr>
              <a:t>Ph: 02 9514 5986</a:t>
            </a:r>
          </a:p>
          <a:p>
            <a:pPr>
              <a:spcBef>
                <a:spcPts val="600"/>
              </a:spcBef>
              <a:spcAft>
                <a:spcPts val="1200"/>
              </a:spcAft>
              <a:buNone/>
            </a:pPr>
            <a:r>
              <a:rPr lang="en-AU" sz="2800" dirty="0" smtClean="0">
                <a:latin typeface="Helvetica 35 Thin"/>
                <a:hlinkClick r:id="rId2"/>
              </a:rPr>
              <a:t>Andrew.Milat@saxinstitute.org.au</a:t>
            </a:r>
            <a:endParaRPr lang="en-AU" sz="2800" dirty="0" smtClean="0">
              <a:latin typeface="Helvetica 35 Thin"/>
            </a:endParaRPr>
          </a:p>
          <a:p>
            <a:pPr>
              <a:spcBef>
                <a:spcPts val="600"/>
              </a:spcBef>
              <a:spcAft>
                <a:spcPts val="600"/>
              </a:spcAft>
              <a:buNone/>
            </a:pPr>
            <a:r>
              <a:rPr lang="en-AU" sz="2800" dirty="0" smtClean="0">
                <a:latin typeface="Helvetica 35 Thin"/>
              </a:rPr>
              <a:t>Website:</a:t>
            </a:r>
            <a:endParaRPr lang="en-US" sz="2800" dirty="0" smtClean="0">
              <a:latin typeface="Helvetica 35 Thin"/>
              <a:hlinkClick r:id="rId3"/>
            </a:endParaRPr>
          </a:p>
          <a:p>
            <a:pPr>
              <a:spcBef>
                <a:spcPts val="0"/>
              </a:spcBef>
              <a:spcAft>
                <a:spcPts val="600"/>
              </a:spcAft>
              <a:buNone/>
            </a:pPr>
            <a:r>
              <a:rPr lang="en-US" sz="2800" dirty="0" smtClean="0">
                <a:latin typeface="Helvetica 35 Thin"/>
                <a:hlinkClick r:id="rId3"/>
              </a:rPr>
              <a:t>http://www.saxinstitute.org.au/</a:t>
            </a:r>
            <a:endParaRPr lang="en-US" sz="2800" dirty="0" smtClean="0">
              <a:latin typeface="Helvetica 35 Thin"/>
            </a:endParaRPr>
          </a:p>
          <a:p>
            <a:pPr>
              <a:buNone/>
            </a:pPr>
            <a:endParaRPr lang="en-US" dirty="0"/>
          </a:p>
        </p:txBody>
      </p:sp>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38</a:t>
            </a:fld>
            <a:endParaRPr lang="en-AU"/>
          </a:p>
        </p:txBody>
      </p:sp>
      <p:sp>
        <p:nvSpPr>
          <p:cNvPr id="4" name="Title 1"/>
          <p:cNvSpPr txBox="1">
            <a:spLocks/>
          </p:cNvSpPr>
          <p:nvPr/>
        </p:nvSpPr>
        <p:spPr>
          <a:xfrm>
            <a:off x="457200" y="274638"/>
            <a:ext cx="8229600" cy="654032"/>
          </a:xfrm>
          <a:prstGeom prst="rect">
            <a:avLst/>
          </a:prstGeom>
        </p:spPr>
        <p:txBody>
          <a:bodyPr>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AU" sz="3400" b="1" i="1" dirty="0" smtClean="0">
                <a:solidFill>
                  <a:schemeClr val="bg1"/>
                </a:solidFill>
                <a:latin typeface="Helvetica 35 Thin"/>
                <a:ea typeface="+mj-ea"/>
                <a:cs typeface="+mj-cs"/>
              </a:rPr>
              <a:t>Further information</a:t>
            </a:r>
            <a:endParaRPr kumimoji="0" lang="en-US" sz="3400" b="1" i="1" u="none" strike="noStrike" kern="1200" cap="none" spc="0" normalizeH="0" baseline="0" noProof="0" dirty="0">
              <a:ln>
                <a:noFill/>
              </a:ln>
              <a:solidFill>
                <a:schemeClr val="bg1"/>
              </a:solidFill>
              <a:effectLst/>
              <a:uLnTx/>
              <a:uFillTx/>
              <a:latin typeface="Helvetica 35 Thin"/>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4313" y="214313"/>
            <a:ext cx="9144001" cy="615553"/>
          </a:xfrm>
          <a:prstGeom prst="rect">
            <a:avLst/>
          </a:prstGeom>
        </p:spPr>
        <p:txBody>
          <a:bodyPr>
            <a:spAutoFit/>
          </a:bodyPr>
          <a:lstStyle/>
          <a:p>
            <a:pPr algn="ctr" fontAlgn="auto">
              <a:spcBef>
                <a:spcPts val="0"/>
              </a:spcBef>
              <a:spcAft>
                <a:spcPts val="0"/>
              </a:spcAft>
              <a:defRPr/>
            </a:pPr>
            <a:r>
              <a:rPr lang="en-AU" sz="3400" b="1" i="1" dirty="0">
                <a:solidFill>
                  <a:schemeClr val="bg1"/>
                </a:solidFill>
                <a:latin typeface="Helvetica 35 Thin"/>
              </a:rPr>
              <a:t>1. </a:t>
            </a:r>
            <a:r>
              <a:rPr lang="en-AU" sz="3400" b="1" i="1" dirty="0" smtClean="0">
                <a:solidFill>
                  <a:schemeClr val="bg1"/>
                </a:solidFill>
                <a:latin typeface="Helvetica 35 Thin"/>
              </a:rPr>
              <a:t> Background</a:t>
            </a:r>
            <a:endParaRPr lang="en-AU" sz="3400" b="1" i="1" dirty="0">
              <a:solidFill>
                <a:schemeClr val="bg1"/>
              </a:solidFill>
              <a:latin typeface="Helvetica 35 Thin"/>
            </a:endParaRPr>
          </a:p>
        </p:txBody>
      </p:sp>
      <p:sp>
        <p:nvSpPr>
          <p:cNvPr id="5" name="Slide Number Placeholder 4"/>
          <p:cNvSpPr>
            <a:spLocks noGrp="1"/>
          </p:cNvSpPr>
          <p:nvPr>
            <p:ph type="sldNum" sz="quarter" idx="11"/>
          </p:nvPr>
        </p:nvSpPr>
        <p:spPr/>
        <p:txBody>
          <a:bodyPr/>
          <a:lstStyle/>
          <a:p>
            <a:pPr>
              <a:defRPr/>
            </a:pPr>
            <a:fld id="{870166A0-85DD-43E6-B8D8-CA05B82D4031}" type="slidenum">
              <a:rPr lang="en-AU"/>
              <a:pPr>
                <a:defRPr/>
              </a:pPr>
              <a:t>4</a:t>
            </a:fld>
            <a:endParaRPr lang="en-AU" dirty="0"/>
          </a:p>
        </p:txBody>
      </p:sp>
      <p:sp>
        <p:nvSpPr>
          <p:cNvPr id="15364" name="Content Placeholder 1"/>
          <p:cNvSpPr txBox="1">
            <a:spLocks/>
          </p:cNvSpPr>
          <p:nvPr/>
        </p:nvSpPr>
        <p:spPr bwMode="auto">
          <a:xfrm>
            <a:off x="571473" y="1500174"/>
            <a:ext cx="7643866" cy="4857750"/>
          </a:xfrm>
          <a:prstGeom prst="rect">
            <a:avLst/>
          </a:prstGeom>
          <a:noFill/>
          <a:ln w="9525">
            <a:noFill/>
            <a:miter lim="800000"/>
            <a:headEnd/>
            <a:tailEnd/>
          </a:ln>
        </p:spPr>
        <p:txBody>
          <a:bodyPr/>
          <a:lstStyle/>
          <a:p>
            <a:pPr marL="540000" indent="-432000">
              <a:spcBef>
                <a:spcPts val="600"/>
              </a:spcBef>
              <a:spcAft>
                <a:spcPts val="1200"/>
              </a:spcAft>
              <a:buFont typeface="Wingdings" pitchFamily="2" charset="2"/>
              <a:buChar char="Ø"/>
            </a:pPr>
            <a:r>
              <a:rPr lang="en-AU" sz="2800" dirty="0" smtClean="0">
                <a:latin typeface="Helvetica 35 Thin"/>
              </a:rPr>
              <a:t>Annually billions of dollars are invested in programs to improve health, social welfare, education and justice. </a:t>
            </a:r>
          </a:p>
          <a:p>
            <a:pPr marL="540000" indent="-432000">
              <a:spcBef>
                <a:spcPts val="600"/>
              </a:spcBef>
              <a:spcAft>
                <a:spcPts val="600"/>
              </a:spcAft>
              <a:buFont typeface="Wingdings" pitchFamily="2" charset="2"/>
              <a:buChar char="Ø"/>
            </a:pPr>
            <a:r>
              <a:rPr lang="en-AU" sz="2800" dirty="0" smtClean="0">
                <a:latin typeface="Helvetica 35 Thin"/>
              </a:rPr>
              <a:t>Yet we know little about the effects of most of these attempts to improve people’s lives (</a:t>
            </a:r>
            <a:r>
              <a:rPr lang="en-AU" sz="2800" dirty="0" err="1" smtClean="0">
                <a:latin typeface="Helvetica 35 Thin"/>
              </a:rPr>
              <a:t>Oxman</a:t>
            </a:r>
            <a:r>
              <a:rPr lang="en-AU" sz="2800" dirty="0" smtClean="0">
                <a:latin typeface="Helvetica 35 Thin"/>
              </a:rPr>
              <a:t>, 2010).</a:t>
            </a:r>
          </a:p>
          <a:p>
            <a:pPr marL="539750" indent="-358775"/>
            <a:endParaRPr lang="en-AU" sz="2400" dirty="0">
              <a:latin typeface="Calibri" pitchFamily="34" charset="0"/>
            </a:endParaRPr>
          </a:p>
          <a:p>
            <a:pPr marL="539750" indent="-358775"/>
            <a:endParaRPr lang="en-AU" sz="2800"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9B356480-C378-419C-8D2A-E3B8366ECC2E}" type="slidenum">
              <a:rPr lang="en-AU"/>
              <a:pPr>
                <a:defRPr/>
              </a:pPr>
              <a:t>5</a:t>
            </a:fld>
            <a:endParaRPr lang="en-AU"/>
          </a:p>
        </p:txBody>
      </p:sp>
      <p:sp>
        <p:nvSpPr>
          <p:cNvPr id="16387" name="Rectangle 3"/>
          <p:cNvSpPr>
            <a:spLocks noChangeArrowheads="1"/>
          </p:cNvSpPr>
          <p:nvPr/>
        </p:nvSpPr>
        <p:spPr bwMode="auto">
          <a:xfrm>
            <a:off x="142875" y="0"/>
            <a:ext cx="9001125" cy="1077218"/>
          </a:xfrm>
          <a:prstGeom prst="rect">
            <a:avLst/>
          </a:prstGeom>
          <a:noFill/>
          <a:ln w="9525">
            <a:noFill/>
            <a:miter lim="800000"/>
            <a:headEnd/>
            <a:tailEnd/>
          </a:ln>
        </p:spPr>
        <p:txBody>
          <a:bodyPr>
            <a:spAutoFit/>
          </a:bodyPr>
          <a:lstStyle/>
          <a:p>
            <a:pPr algn="ctr"/>
            <a:r>
              <a:rPr lang="en-AU" sz="3200" b="1" i="1" dirty="0">
                <a:solidFill>
                  <a:schemeClr val="bg1"/>
                </a:solidFill>
                <a:latin typeface="Helvetica 35 Thin"/>
              </a:rPr>
              <a:t>UK’s House of Commons </a:t>
            </a:r>
          </a:p>
          <a:p>
            <a:pPr algn="ctr"/>
            <a:r>
              <a:rPr lang="en-AU" sz="3200" b="1" i="1" dirty="0">
                <a:solidFill>
                  <a:schemeClr val="bg1"/>
                </a:solidFill>
                <a:latin typeface="Helvetica 35 Thin"/>
              </a:rPr>
              <a:t>Health Committee (2009)</a:t>
            </a:r>
            <a:endParaRPr lang="en-AU" sz="3200" b="1" i="1" dirty="0">
              <a:latin typeface="Helvetica 35 Thin"/>
            </a:endParaRPr>
          </a:p>
        </p:txBody>
      </p:sp>
      <p:sp>
        <p:nvSpPr>
          <p:cNvPr id="16388" name="Rectangle 5"/>
          <p:cNvSpPr>
            <a:spLocks noChangeArrowheads="1"/>
          </p:cNvSpPr>
          <p:nvPr/>
        </p:nvSpPr>
        <p:spPr bwMode="auto">
          <a:xfrm>
            <a:off x="1000125" y="1513875"/>
            <a:ext cx="7215188" cy="4324261"/>
          </a:xfrm>
          <a:prstGeom prst="rect">
            <a:avLst/>
          </a:prstGeom>
          <a:noFill/>
          <a:ln w="9525">
            <a:noFill/>
            <a:miter lim="800000"/>
            <a:headEnd/>
            <a:tailEnd/>
          </a:ln>
        </p:spPr>
        <p:txBody>
          <a:bodyPr>
            <a:spAutoFit/>
          </a:bodyPr>
          <a:lstStyle/>
          <a:p>
            <a:r>
              <a:rPr lang="en-AU" sz="2500" i="1" dirty="0">
                <a:latin typeface="Calibri" pitchFamily="34" charset="0"/>
              </a:rPr>
              <a:t>“</a:t>
            </a:r>
            <a:r>
              <a:rPr lang="en-AU" sz="2500" i="1" dirty="0">
                <a:latin typeface="Helvetica 35 Thin"/>
              </a:rPr>
              <a:t>The most damning criticisms of Government policies we have heard in this inquiry have not been of the policies themselves, but rather of the Government’s approach to designing and introducing new policies which make meaningful evaluation impossible. Even where evaluation is carried out, it is usually ‘soft’, amounting to little more than examining processes and asking those involved what they thought about them...As a result...we have wasted huge opportunities to learn” (p. 5)</a:t>
            </a:r>
            <a:endParaRPr lang="en-AU" sz="2500" dirty="0">
              <a:latin typeface="Helvetica 35 Thi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14348" y="928670"/>
            <a:ext cx="7500990" cy="4786346"/>
          </a:xfrm>
        </p:spPr>
        <p:txBody>
          <a:bodyPr/>
          <a:lstStyle/>
          <a:p>
            <a:endParaRPr lang="en-AU" sz="1800" i="1" dirty="0" smtClean="0">
              <a:latin typeface="Helvetica 35 Thin"/>
            </a:endParaRPr>
          </a:p>
          <a:p>
            <a:pPr marL="540000" indent="-432000">
              <a:spcBef>
                <a:spcPts val="300"/>
              </a:spcBef>
              <a:spcAft>
                <a:spcPts val="300"/>
              </a:spcAft>
            </a:pPr>
            <a:r>
              <a:rPr lang="en-AU" sz="2800" dirty="0" smtClean="0">
                <a:latin typeface="Helvetica 35 Thin"/>
              </a:rPr>
              <a:t>Only a small proportion of peer reviewed literature reports results of interventions (in particular the evaluation of policies and programs) </a:t>
            </a:r>
            <a:r>
              <a:rPr lang="en-AU" sz="1800" dirty="0" smtClean="0">
                <a:latin typeface="Helvetica 35 Thin"/>
              </a:rPr>
              <a:t>(</a:t>
            </a:r>
            <a:r>
              <a:rPr lang="en-AU" sz="1800" dirty="0" err="1" smtClean="0">
                <a:latin typeface="Helvetica 35 Thin"/>
              </a:rPr>
              <a:t>Sanson</a:t>
            </a:r>
            <a:r>
              <a:rPr lang="en-AU" sz="1800" dirty="0" smtClean="0">
                <a:latin typeface="Helvetica 35 Thin"/>
              </a:rPr>
              <a:t>-Fisher et al 2008; Milat et al Submitted)</a:t>
            </a:r>
          </a:p>
          <a:p>
            <a:pPr marL="540000" indent="-432000">
              <a:spcBef>
                <a:spcPts val="300"/>
              </a:spcBef>
              <a:spcAft>
                <a:spcPts val="300"/>
              </a:spcAft>
            </a:pPr>
            <a:r>
              <a:rPr lang="en-AU" sz="2800" dirty="0" smtClean="0">
                <a:latin typeface="Helvetica 35 Thin"/>
              </a:rPr>
              <a:t>There remains a paucity of literature that examines: </a:t>
            </a:r>
          </a:p>
          <a:p>
            <a:pPr marL="756000" lvl="1" indent="-252000">
              <a:spcBef>
                <a:spcPts val="600"/>
              </a:spcBef>
              <a:buFont typeface="Arial" pitchFamily="34" charset="0"/>
              <a:buChar char="•"/>
            </a:pPr>
            <a:r>
              <a:rPr lang="en-AU" sz="2000" dirty="0" smtClean="0">
                <a:latin typeface="Helvetica 35 Thin"/>
              </a:rPr>
              <a:t>Why so few evaluations are conducted?</a:t>
            </a:r>
          </a:p>
          <a:p>
            <a:pPr marL="756000" lvl="1" indent="-252000">
              <a:spcBef>
                <a:spcPts val="600"/>
              </a:spcBef>
              <a:buFont typeface="Arial" pitchFamily="34" charset="0"/>
              <a:buChar char="•"/>
            </a:pPr>
            <a:r>
              <a:rPr lang="en-AU" sz="2000" dirty="0" smtClean="0">
                <a:latin typeface="Helvetica 35 Thin"/>
              </a:rPr>
              <a:t>Barriers and enablers experienced by Australian policy makers and researchers (evaluators) in initiating evaluations. </a:t>
            </a:r>
          </a:p>
          <a:p>
            <a:pPr marL="756000" lvl="1" indent="-252000">
              <a:spcBef>
                <a:spcPts val="600"/>
              </a:spcBef>
              <a:buFont typeface="Arial" pitchFamily="34" charset="0"/>
              <a:buChar char="•"/>
            </a:pPr>
            <a:r>
              <a:rPr lang="en-AU" sz="2000" dirty="0" smtClean="0">
                <a:latin typeface="Helvetica 35 Thin"/>
              </a:rPr>
              <a:t>Processes, skills and resources required to initiate high quality evaluations. </a:t>
            </a:r>
          </a:p>
          <a:p>
            <a:pPr>
              <a:buNone/>
            </a:pPr>
            <a:endParaRPr lang="en-AU" dirty="0"/>
          </a:p>
        </p:txBody>
      </p:sp>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6</a:t>
            </a:fld>
            <a:endParaRPr lang="en-AU"/>
          </a:p>
        </p:txBody>
      </p:sp>
      <p:sp>
        <p:nvSpPr>
          <p:cNvPr id="4" name="Rectangle 3"/>
          <p:cNvSpPr/>
          <p:nvPr/>
        </p:nvSpPr>
        <p:spPr>
          <a:xfrm>
            <a:off x="1500166" y="357166"/>
            <a:ext cx="5786478" cy="615553"/>
          </a:xfrm>
          <a:prstGeom prst="rect">
            <a:avLst/>
          </a:prstGeom>
        </p:spPr>
        <p:txBody>
          <a:bodyPr wrap="square">
            <a:spAutoFit/>
          </a:bodyPr>
          <a:lstStyle/>
          <a:p>
            <a:pPr algn="ctr"/>
            <a:r>
              <a:rPr lang="en-AU" sz="3400" b="1" i="1" dirty="0" smtClean="0">
                <a:solidFill>
                  <a:schemeClr val="bg1"/>
                </a:solidFill>
                <a:latin typeface="Helvetica 35 Thin"/>
              </a:rPr>
              <a:t>1.  Background (cont’d)</a:t>
            </a:r>
            <a:endParaRPr lang="en-AU" sz="3400" b="1" i="1" dirty="0">
              <a:solidFill>
                <a:schemeClr val="bg1"/>
              </a:solidFill>
              <a:latin typeface="Helvetica 35 Thi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357298"/>
            <a:ext cx="8286808" cy="4525963"/>
          </a:xfrm>
        </p:spPr>
        <p:txBody>
          <a:bodyPr/>
          <a:lstStyle/>
          <a:p>
            <a:pPr marL="540000" indent="-432000">
              <a:spcBef>
                <a:spcPts val="600"/>
              </a:spcBef>
              <a:spcAft>
                <a:spcPts val="1200"/>
              </a:spcAft>
            </a:pPr>
            <a:r>
              <a:rPr lang="en-AU" sz="2600" dirty="0" smtClean="0">
                <a:latin typeface="Helvetica 35 Thin"/>
              </a:rPr>
              <a:t>Anecdotally policy makers report substantial barriers to commissioning high quality and timely evaluations of policies and programs. </a:t>
            </a:r>
          </a:p>
          <a:p>
            <a:pPr marL="540000" indent="-432000">
              <a:spcBef>
                <a:spcPts val="600"/>
              </a:spcBef>
              <a:spcAft>
                <a:spcPts val="1200"/>
              </a:spcAft>
            </a:pPr>
            <a:r>
              <a:rPr lang="en-AU" sz="2600" dirty="0" smtClean="0">
                <a:latin typeface="Helvetica 35 Thin"/>
              </a:rPr>
              <a:t>The Sax Institute has been approached by a number of policy agencies to assist them with planning evaluations of health programs/policies.</a:t>
            </a:r>
          </a:p>
          <a:p>
            <a:pPr marL="540000" indent="-432000">
              <a:spcBef>
                <a:spcPts val="600"/>
              </a:spcBef>
              <a:spcAft>
                <a:spcPts val="1200"/>
              </a:spcAft>
            </a:pPr>
            <a:r>
              <a:rPr lang="en-AU" sz="2600" dirty="0" smtClean="0">
                <a:latin typeface="Helvetica 35 Thin"/>
              </a:rPr>
              <a:t>In response to these needs the Institute developed a new service Evidence Make for Evaluation (E-make).</a:t>
            </a:r>
          </a:p>
        </p:txBody>
      </p:sp>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7</a:t>
            </a:fld>
            <a:endParaRPr lang="en-AU"/>
          </a:p>
        </p:txBody>
      </p:sp>
      <p:sp>
        <p:nvSpPr>
          <p:cNvPr id="4" name="Rectangle 3"/>
          <p:cNvSpPr/>
          <p:nvPr/>
        </p:nvSpPr>
        <p:spPr>
          <a:xfrm>
            <a:off x="0" y="239840"/>
            <a:ext cx="9144000" cy="615553"/>
          </a:xfrm>
          <a:prstGeom prst="rect">
            <a:avLst/>
          </a:prstGeom>
        </p:spPr>
        <p:txBody>
          <a:bodyPr wrap="square">
            <a:spAutoFit/>
          </a:bodyPr>
          <a:lstStyle/>
          <a:p>
            <a:pPr algn="ctr"/>
            <a:r>
              <a:rPr lang="en-AU" sz="3400" b="1" i="1" dirty="0" smtClean="0">
                <a:solidFill>
                  <a:schemeClr val="bg1"/>
                </a:solidFill>
                <a:latin typeface="Helvetica 35 Thin"/>
              </a:rPr>
              <a:t>2.   A need for evaluation support services</a:t>
            </a:r>
            <a:endParaRPr lang="en-AU" sz="3400" b="1" i="1" dirty="0">
              <a:solidFill>
                <a:schemeClr val="bg1"/>
              </a:solidFill>
              <a:latin typeface="Helvetica 35 Thin"/>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00100" y="1600200"/>
            <a:ext cx="6858048" cy="4525963"/>
          </a:xfrm>
        </p:spPr>
        <p:txBody>
          <a:bodyPr/>
          <a:lstStyle/>
          <a:p>
            <a:pPr>
              <a:spcAft>
                <a:spcPts val="1200"/>
              </a:spcAft>
              <a:buNone/>
            </a:pPr>
            <a:r>
              <a:rPr lang="en-US" i="1" dirty="0" smtClean="0"/>
              <a:t>	</a:t>
            </a:r>
            <a:r>
              <a:rPr lang="en-US" sz="2800" i="1" dirty="0" smtClean="0">
                <a:latin typeface="Helvetica 35 Thin"/>
              </a:rPr>
              <a:t>‘When it comes to the (inevitable) use of external contractors, I think we need to give far more attention to defining the task, and to identifying how contractors can best help us to make good public policy.’</a:t>
            </a:r>
            <a:r>
              <a:rPr lang="en-US" sz="2800" dirty="0" smtClean="0">
                <a:latin typeface="Helvetica 35 Thin"/>
              </a:rPr>
              <a:t> </a:t>
            </a:r>
          </a:p>
          <a:p>
            <a:pPr algn="r">
              <a:buNone/>
            </a:pPr>
            <a:r>
              <a:rPr lang="en-US" sz="2400" dirty="0" smtClean="0"/>
              <a:t>	</a:t>
            </a:r>
          </a:p>
          <a:p>
            <a:pPr algn="r">
              <a:buNone/>
            </a:pPr>
            <a:r>
              <a:rPr lang="en-US" sz="2000" dirty="0" smtClean="0">
                <a:latin typeface="Helvetica 35 Thin"/>
              </a:rPr>
              <a:t>Gary Banks, Chairman of the Australian Productivity Commission 2009:21</a:t>
            </a:r>
            <a:endParaRPr lang="en-AU" sz="2000" i="1" dirty="0" smtClean="0">
              <a:latin typeface="Helvetica 35 Thin"/>
            </a:endParaRPr>
          </a:p>
        </p:txBody>
      </p:sp>
      <p:sp>
        <p:nvSpPr>
          <p:cNvPr id="3" name="Slide Number Placeholder 2"/>
          <p:cNvSpPr>
            <a:spLocks noGrp="1"/>
          </p:cNvSpPr>
          <p:nvPr>
            <p:ph type="sldNum" sz="quarter" idx="11"/>
          </p:nvPr>
        </p:nvSpPr>
        <p:spPr/>
        <p:txBody>
          <a:bodyPr/>
          <a:lstStyle/>
          <a:p>
            <a:pPr>
              <a:defRPr/>
            </a:pPr>
            <a:fld id="{35C5D0C7-FA2B-4EF8-B91F-2D5637C35954}" type="slidenum">
              <a:rPr lang="en-AU" smtClean="0"/>
              <a:pPr>
                <a:defRPr/>
              </a:pPr>
              <a:t>8</a:t>
            </a:fld>
            <a:endParaRPr lang="en-A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325F0CE-781C-44C0-B1F4-336852996F30}" type="slidenum">
              <a:rPr lang="en-AU" smtClean="0"/>
              <a:pPr>
                <a:defRPr/>
              </a:pPr>
              <a:t>9</a:t>
            </a:fld>
            <a:endParaRPr lang="en-AU"/>
          </a:p>
        </p:txBody>
      </p:sp>
      <p:pic>
        <p:nvPicPr>
          <p:cNvPr id="3" name="Content Placeholder 3" descr="chicken research.JPG"/>
          <p:cNvPicPr>
            <a:picLocks noChangeAspect="1"/>
          </p:cNvPicPr>
          <p:nvPr/>
        </p:nvPicPr>
        <p:blipFill>
          <a:blip r:embed="rId3" cstate="print"/>
          <a:stretch>
            <a:fillRect/>
          </a:stretch>
        </p:blipFill>
        <p:spPr>
          <a:xfrm>
            <a:off x="1000100" y="714356"/>
            <a:ext cx="7073676" cy="5009827"/>
          </a:xfrm>
          <a:prstGeom prst="rect">
            <a:avLst/>
          </a:prstGeom>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Franklin Gothic Book"/>
        <a:ea typeface=""/>
        <a:cs typeface=""/>
      </a:majorFont>
      <a:minorFont>
        <a:latin typeface="Franklin Gothic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3991</TotalTime>
  <Words>2827</Words>
  <Application>Microsoft Office PowerPoint</Application>
  <PresentationFormat>On-screen Show (4:3)</PresentationFormat>
  <Paragraphs>309</Paragraphs>
  <Slides>38</Slides>
  <Notes>15</Notes>
  <HiddenSlides>7</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    Overcoming Barriers to Evaluation in Policy: A case study analysis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Sax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Sax Institute</dc:title>
  <dc:creator>Sally</dc:creator>
  <cp:lastModifiedBy>arinex</cp:lastModifiedBy>
  <cp:revision>463</cp:revision>
  <dcterms:created xsi:type="dcterms:W3CDTF">2011-01-03T10:14:56Z</dcterms:created>
  <dcterms:modified xsi:type="dcterms:W3CDTF">2011-08-30T23:55:53Z</dcterms:modified>
</cp:coreProperties>
</file>